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5" r:id="rId4"/>
    <p:sldId id="262" r:id="rId5"/>
    <p:sldId id="263" r:id="rId6"/>
    <p:sldId id="259" r:id="rId7"/>
    <p:sldId id="266" r:id="rId8"/>
    <p:sldId id="264" r:id="rId9"/>
    <p:sldId id="260" r:id="rId10"/>
    <p:sldId id="273" r:id="rId11"/>
    <p:sldId id="268" r:id="rId12"/>
    <p:sldId id="261" r:id="rId13"/>
    <p:sldId id="257" r:id="rId14"/>
    <p:sldId id="276" r:id="rId15"/>
    <p:sldId id="277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F3DC"/>
    <a:srgbClr val="8DB8D8"/>
    <a:srgbClr val="316CBA"/>
    <a:srgbClr val="8D9C6D"/>
    <a:srgbClr val="576C2F"/>
    <a:srgbClr val="91B288"/>
    <a:srgbClr val="1B4960"/>
    <a:srgbClr val="8CB7C8"/>
    <a:srgbClr val="E6E6E6"/>
    <a:srgbClr val="5797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94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72" y="-20"/>
      </p:cViewPr>
      <p:guideLst>
        <p:guide orient="horz" pos="2159"/>
        <p:guide pos="38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80526F-AA52-4275-BB84-C1C95D5D8761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8B494F-D710-4802-86B9-30BA53AABFE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1A718-E1C0-477C-AF54-60165D92B70F}" type="datetimeFigureOut">
              <a:rPr lang="zh-CN" altLang="en-US" smtClean="0"/>
              <a:t>2024/1/11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BDE13-6A36-4F90-A27A-998CDB1BE8B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248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824867" y="1873286"/>
            <a:ext cx="5064105" cy="1023697"/>
          </a:xfrm>
          <a:solidFill>
            <a:schemeClr val="bg1">
              <a:lumMod val="85000"/>
              <a:alpha val="60714"/>
            </a:schemeClr>
          </a:solidFill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生态文明建设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41073" y="2885236"/>
            <a:ext cx="4942633" cy="437828"/>
          </a:xfrm>
          <a:solidFill>
            <a:schemeClr val="bg1">
              <a:lumMod val="85000"/>
              <a:alpha val="61113"/>
            </a:schemeClr>
          </a:solidFill>
        </p:spPr>
        <p:txBody>
          <a:bodyPr>
            <a:normAutofit fontScale="85000" lnSpcReduction="10000"/>
          </a:bodyPr>
          <a:lstStyle/>
          <a:p>
            <a:pPr indent="457200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Ecosystem civilization instruction</a:t>
            </a:r>
          </a:p>
        </p:txBody>
      </p:sp>
      <p:sp>
        <p:nvSpPr>
          <p:cNvPr id="4" name="等腰三角形 3"/>
          <p:cNvSpPr/>
          <p:nvPr/>
        </p:nvSpPr>
        <p:spPr>
          <a:xfrm>
            <a:off x="0" y="1724710"/>
            <a:ext cx="9996256" cy="5539690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rot="10800000">
            <a:off x="5015883" y="-1"/>
            <a:ext cx="7176116" cy="402656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745309">
            <a:off x="1753864" y="1651984"/>
            <a:ext cx="12514381" cy="532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rot="1745309">
            <a:off x="-1241308" y="4045968"/>
            <a:ext cx="12514381" cy="532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13055" y="3805555"/>
            <a:ext cx="3305810" cy="347345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/>
          <a:p>
            <a:pPr algn="ctr"/>
            <a:r>
              <a:rPr lang="zh-CN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建设生态文明，绘就美丽中国</a:t>
            </a:r>
          </a:p>
        </p:txBody>
      </p:sp>
      <p:sp>
        <p:nvSpPr>
          <p:cNvPr id="14" name="矩形 13"/>
          <p:cNvSpPr/>
          <p:nvPr/>
        </p:nvSpPr>
        <p:spPr>
          <a:xfrm>
            <a:off x="188595" y="5810885"/>
            <a:ext cx="5285105" cy="760730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l"/>
            <a:r>
              <a:rPr lang="zh-CN" altLang="en-US" sz="2000" b="0" cap="none" spc="0" dirty="0">
                <a:ln w="0"/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</a:t>
            </a:r>
            <a:r>
              <a:rPr lang="zh-CN" altLang="en-US" sz="2000" b="0" cap="none" spc="0">
                <a:ln w="0"/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成员：</a:t>
            </a:r>
            <a:endParaRPr lang="zh-CN" altLang="en-US" sz="2000" b="0" cap="none" spc="0" dirty="0">
              <a:ln w="0"/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3099" y="4152607"/>
            <a:ext cx="3115901" cy="457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/>
      <p:bldP spid="3" grpId="0" build="p" animBg="1"/>
      <p:bldP spid="12" grpId="0"/>
      <p:bldP spid="12" grpId="1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 preferRelativeResize="0"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750" l="1000" r="99250">
                        <a14:foregroundMark x1="34583" y1="65750" x2="34417" y2="78625"/>
                        <a14:foregroundMark x1="22583" y1="91750" x2="10750" y2="93125"/>
                        <a14:foregroundMark x1="15667" y1="87750" x2="4417" y2="86125"/>
                        <a14:foregroundMark x1="4417" y1="86125" x2="9833" y2="84000"/>
                        <a14:foregroundMark x1="3167" y1="84875" x2="10583" y2="97125"/>
                        <a14:foregroundMark x1="10583" y1="97125" x2="85333" y2="87875"/>
                        <a14:foregroundMark x1="85333" y1="87875" x2="91083" y2="76375"/>
                        <a14:foregroundMark x1="91083" y1="76375" x2="99333" y2="72625"/>
                        <a14:foregroundMark x1="99333" y1="72625" x2="98750" y2="71750"/>
                        <a14:foregroundMark x1="81000" y1="90875" x2="93750" y2="93125"/>
                        <a14:foregroundMark x1="93750" y1="93125" x2="94167" y2="93500"/>
                        <a14:foregroundMark x1="97250" y1="97500" x2="69833" y2="97750"/>
                        <a14:foregroundMark x1="3000" y1="56625" x2="1667" y2="56000"/>
                        <a14:foregroundMark x1="3917" y1="56500" x2="2000" y2="54625"/>
                        <a14:foregroundMark x1="6333" y1="56875" x2="7667" y2="58250"/>
                        <a14:foregroundMark x1="8667" y1="58625" x2="12083" y2="58625"/>
                        <a14:foregroundMark x1="85000" y1="69125" x2="89667" y2="68250"/>
                        <a14:foregroundMark x1="89667" y1="68250" x2="89833" y2="68250"/>
                        <a14:foregroundMark x1="92500" y1="68250" x2="98583" y2="67125"/>
                        <a14:foregroundMark x1="90333" y1="68000" x2="93083" y2="68000"/>
                        <a14:foregroundMark x1="86417" y1="68000" x2="84667" y2="68000"/>
                        <a14:backgroundMark x1="11980" y1="58868" x2="15333" y2="60125"/>
                        <a14:backgroundMark x1="8213" y1="57455" x2="9033" y2="57762"/>
                        <a14:backgroundMark x1="3686" y1="55758" x2="6402" y2="56776"/>
                        <a14:backgroundMark x1="333" y1="54500" x2="1256" y2="54846"/>
                        <a14:backgroundMark x1="15333" y1="60125" x2="15667" y2="60500"/>
                        <a14:backgroundMark x1="8333" y1="55125" x2="11612" y2="56383"/>
                        <a14:backgroundMark x1="35667" y1="58625" x2="49083" y2="63875"/>
                        <a14:backgroundMark x1="49083" y1="63875" x2="57250" y2="61125"/>
                        <a14:backgroundMark x1="57250" y1="61125" x2="64000" y2="66500"/>
                        <a14:backgroundMark x1="89795" y1="67924" x2="90353" y2="67955"/>
                        <a14:backgroundMark x1="64000" y1="66500" x2="84511" y2="67633"/>
                        <a14:backgroundMark x1="66917" y1="49500" x2="88083" y2="63250"/>
                        <a14:backgroundMark x1="88083" y1="63250" x2="89417" y2="63375"/>
                        <a14:backgroundMark x1="7750" y1="56250" x2="8083" y2="55125"/>
                        <a14:backgroundMark x1="8250" y1="54625" x2="5083" y2="54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59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</p:pic>
      <p:sp>
        <p:nvSpPr>
          <p:cNvPr id="3" name="平行四边形 2"/>
          <p:cNvSpPr/>
          <p:nvPr/>
        </p:nvSpPr>
        <p:spPr>
          <a:xfrm>
            <a:off x="6223635" y="60960"/>
            <a:ext cx="5823585" cy="6797040"/>
          </a:xfrm>
          <a:prstGeom prst="parallelogram">
            <a:avLst/>
          </a:prstGeom>
          <a:solidFill>
            <a:schemeClr val="bg1">
              <a:alpha val="57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381368" y="1316673"/>
            <a:ext cx="3508118" cy="37147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当今世界存在着两大类环境问题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一类是工业化过程中排放大量废水、废气、废渣带来的环境问题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另一类是由于不合理开发利用自然资源导致的森林锐减、水土流失、土地沙漠化和物种灭绝等生态破坏问题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中国作为世界上最大的发展中国家,两类问题兼而有之，更严重的是第二类问题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747000" y="49657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latin typeface="华文琥珀" panose="02010800040101010101" charset="-122"/>
                <a:ea typeface="华文琥珀" panose="02010800040101010101" charset="-122"/>
              </a:rPr>
              <a:t>当代中国生态环境面临的严峻形势</a:t>
            </a:r>
          </a:p>
        </p:txBody>
      </p:sp>
      <p:sp>
        <p:nvSpPr>
          <p:cNvPr id="11" name="同心圆 10"/>
          <p:cNvSpPr/>
          <p:nvPr/>
        </p:nvSpPr>
        <p:spPr>
          <a:xfrm>
            <a:off x="8836660" y="5492115"/>
            <a:ext cx="1564005" cy="639445"/>
          </a:xfrm>
          <a:prstGeom prst="donu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同心圆 11"/>
          <p:cNvSpPr/>
          <p:nvPr/>
        </p:nvSpPr>
        <p:spPr>
          <a:xfrm>
            <a:off x="9366885" y="4951095"/>
            <a:ext cx="504190" cy="1739265"/>
          </a:xfrm>
          <a:prstGeom prst="donu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平行四边形 5"/>
          <p:cNvSpPr/>
          <p:nvPr/>
        </p:nvSpPr>
        <p:spPr>
          <a:xfrm>
            <a:off x="-182880" y="0"/>
            <a:ext cx="6908165" cy="6858000"/>
          </a:xfrm>
          <a:prstGeom prst="parallelogram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33550" y="67119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latin typeface="华文琥珀" panose="02010800040101010101" charset="-122"/>
                <a:ea typeface="华文琥珀" panose="02010800040101010101" charset="-122"/>
              </a:rPr>
              <a:t>当前我国资源环境面临的突出问题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62050" y="2417445"/>
            <a:ext cx="4218305" cy="1069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资源问题:人口 耕地 淡水 森林</a:t>
            </a: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能源问题环境问题:温室效应 污染 臭氧空洞 荒漠化问题</a:t>
            </a:r>
          </a:p>
        </p:txBody>
      </p:sp>
      <p:sp>
        <p:nvSpPr>
          <p:cNvPr id="11" name="同心圆 10"/>
          <p:cNvSpPr/>
          <p:nvPr>
            <p:custDataLst>
              <p:tags r:id="rId1"/>
            </p:custDataLst>
          </p:nvPr>
        </p:nvSpPr>
        <p:spPr>
          <a:xfrm>
            <a:off x="296545" y="5492115"/>
            <a:ext cx="1564005" cy="639445"/>
          </a:xfrm>
          <a:prstGeom prst="donu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同心圆 11"/>
          <p:cNvSpPr/>
          <p:nvPr>
            <p:custDataLst>
              <p:tags r:id="rId2"/>
            </p:custDataLst>
          </p:nvPr>
        </p:nvSpPr>
        <p:spPr>
          <a:xfrm>
            <a:off x="826770" y="4951095"/>
            <a:ext cx="504190" cy="1739265"/>
          </a:xfrm>
          <a:prstGeom prst="donu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92964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29640" y="0"/>
            <a:ext cx="92964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59280" y="0"/>
            <a:ext cx="92964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788920" y="0"/>
            <a:ext cx="92964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718560" y="0"/>
            <a:ext cx="92964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648200" y="0"/>
            <a:ext cx="92964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577840" y="0"/>
            <a:ext cx="92964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507480" y="-15240"/>
            <a:ext cx="92964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437120" y="-15240"/>
            <a:ext cx="92964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657043" y="-202585"/>
            <a:ext cx="2746266" cy="2862322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04</a:t>
            </a:r>
            <a:endParaRPr lang="zh-CN" altLang="en-US" sz="180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1040" y="2382589"/>
            <a:ext cx="4282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具体措施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直接连接符 106"/>
          <p:cNvCxnSpPr/>
          <p:nvPr/>
        </p:nvCxnSpPr>
        <p:spPr>
          <a:xfrm>
            <a:off x="-1021080" y="1188720"/>
            <a:ext cx="142646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5157216" y="0"/>
            <a:ext cx="7034785" cy="6858000"/>
            <a:chOff x="5157216" y="0"/>
            <a:chExt cx="7034785" cy="6858000"/>
          </a:xfrm>
        </p:grpSpPr>
        <p:pic>
          <p:nvPicPr>
            <p:cNvPr id="51" name="图片 5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649" b="36101"/>
            <a:stretch>
              <a:fillRect/>
            </a:stretch>
          </p:blipFill>
          <p:spPr>
            <a:xfrm>
              <a:off x="5157216" y="0"/>
              <a:ext cx="7034784" cy="4435792"/>
            </a:xfrm>
            <a:custGeom>
              <a:avLst/>
              <a:gdLst>
                <a:gd name="connsiteX0" fmla="*/ 0 w 7034784"/>
                <a:gd name="connsiteY0" fmla="*/ 0 h 4435792"/>
                <a:gd name="connsiteX1" fmla="*/ 7034784 w 7034784"/>
                <a:gd name="connsiteY1" fmla="*/ 0 h 4435792"/>
                <a:gd name="connsiteX2" fmla="*/ 3517392 w 7034784"/>
                <a:gd name="connsiteY2" fmla="*/ 4435792 h 443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34784" h="4435792">
                  <a:moveTo>
                    <a:pt x="0" y="0"/>
                  </a:moveTo>
                  <a:lnTo>
                    <a:pt x="7034784" y="0"/>
                  </a:lnTo>
                  <a:lnTo>
                    <a:pt x="3517392" y="4435792"/>
                  </a:lnTo>
                  <a:close/>
                </a:path>
              </a:pathLst>
            </a:custGeom>
            <a:ln>
              <a:noFill/>
            </a:ln>
          </p:spPr>
        </p:pic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180" t="1522" b="32944"/>
            <a:stretch>
              <a:fillRect/>
            </a:stretch>
          </p:blipFill>
          <p:spPr>
            <a:xfrm>
              <a:off x="10362088" y="105660"/>
              <a:ext cx="1829912" cy="4549276"/>
            </a:xfrm>
            <a:custGeom>
              <a:avLst/>
              <a:gdLst>
                <a:gd name="connsiteX0" fmla="*/ 1829912 w 1829912"/>
                <a:gd name="connsiteY0" fmla="*/ 0 h 4549276"/>
                <a:gd name="connsiteX1" fmla="*/ 1829912 w 1829912"/>
                <a:gd name="connsiteY1" fmla="*/ 4549276 h 4549276"/>
                <a:gd name="connsiteX2" fmla="*/ 0 w 1829912"/>
                <a:gd name="connsiteY2" fmla="*/ 2274638 h 454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9912" h="4549276">
                  <a:moveTo>
                    <a:pt x="1829912" y="0"/>
                  </a:moveTo>
                  <a:lnTo>
                    <a:pt x="1829912" y="4549276"/>
                  </a:lnTo>
                  <a:lnTo>
                    <a:pt x="0" y="2274638"/>
                  </a:lnTo>
                  <a:close/>
                </a:path>
              </a:pathLst>
            </a:custGeom>
            <a:ln>
              <a:noFill/>
            </a:ln>
          </p:spPr>
        </p:pic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615" t="34893" b="1208"/>
            <a:stretch>
              <a:fillRect/>
            </a:stretch>
          </p:blipFill>
          <p:spPr>
            <a:xfrm>
              <a:off x="6806830" y="2422208"/>
              <a:ext cx="5385171" cy="4435792"/>
            </a:xfrm>
            <a:custGeom>
              <a:avLst/>
              <a:gdLst>
                <a:gd name="connsiteX0" fmla="*/ 3517392 w 5385171"/>
                <a:gd name="connsiteY0" fmla="*/ 0 h 4435792"/>
                <a:gd name="connsiteX1" fmla="*/ 5385171 w 5385171"/>
                <a:gd name="connsiteY1" fmla="*/ 2355461 h 4435792"/>
                <a:gd name="connsiteX2" fmla="*/ 5385171 w 5385171"/>
                <a:gd name="connsiteY2" fmla="*/ 4435792 h 4435792"/>
                <a:gd name="connsiteX3" fmla="*/ 0 w 5385171"/>
                <a:gd name="connsiteY3" fmla="*/ 4435792 h 443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5171" h="4435792">
                  <a:moveTo>
                    <a:pt x="3517392" y="0"/>
                  </a:moveTo>
                  <a:lnTo>
                    <a:pt x="5385171" y="2355461"/>
                  </a:lnTo>
                  <a:lnTo>
                    <a:pt x="5385171" y="4435792"/>
                  </a:lnTo>
                  <a:lnTo>
                    <a:pt x="0" y="4435792"/>
                  </a:lnTo>
                  <a:close/>
                </a:path>
              </a:pathLst>
            </a:custGeom>
            <a:ln>
              <a:noFill/>
            </a:ln>
          </p:spPr>
        </p:pic>
      </p:grpSp>
      <p:grpSp>
        <p:nvGrpSpPr>
          <p:cNvPr id="59" name="组合 58"/>
          <p:cNvGrpSpPr/>
          <p:nvPr/>
        </p:nvGrpSpPr>
        <p:grpSpPr>
          <a:xfrm>
            <a:off x="5176977" y="-818512"/>
            <a:ext cx="8684398" cy="8278651"/>
            <a:chOff x="5164190" y="-1040694"/>
            <a:chExt cx="8684398" cy="8278651"/>
          </a:xfrm>
          <a:solidFill>
            <a:schemeClr val="bg1">
              <a:alpha val="15000"/>
            </a:schemeClr>
          </a:solidFill>
        </p:grpSpPr>
        <p:grpSp>
          <p:nvGrpSpPr>
            <p:cNvPr id="60" name="组合 59"/>
            <p:cNvGrpSpPr/>
            <p:nvPr/>
          </p:nvGrpSpPr>
          <p:grpSpPr>
            <a:xfrm>
              <a:off x="5164190" y="-527208"/>
              <a:ext cx="8684398" cy="7765165"/>
              <a:chOff x="5164190" y="-527208"/>
              <a:chExt cx="8684398" cy="7765165"/>
            </a:xfrm>
            <a:grpFill/>
          </p:grpSpPr>
          <p:sp>
            <p:nvSpPr>
              <p:cNvPr id="62" name="等腰三角形 61"/>
              <p:cNvSpPr/>
              <p:nvPr/>
            </p:nvSpPr>
            <p:spPr>
              <a:xfrm rot="10800000">
                <a:off x="5164190" y="-527208"/>
                <a:ext cx="7034784" cy="4435792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3" name="等腰三角形 62"/>
              <p:cNvSpPr/>
              <p:nvPr/>
            </p:nvSpPr>
            <p:spPr>
              <a:xfrm>
                <a:off x="6813804" y="2802165"/>
                <a:ext cx="7034784" cy="4435792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61" name="等腰三角形 60"/>
            <p:cNvSpPr/>
            <p:nvPr/>
          </p:nvSpPr>
          <p:spPr>
            <a:xfrm rot="16200000">
              <a:off x="8644181" y="1004230"/>
              <a:ext cx="6841983" cy="275213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5246849" y="-1117750"/>
            <a:ext cx="8614527" cy="9090728"/>
            <a:chOff x="-4772249" y="-1855542"/>
            <a:chExt cx="8614527" cy="9090728"/>
          </a:xfrm>
          <a:solidFill>
            <a:schemeClr val="bg1">
              <a:alpha val="15000"/>
            </a:schemeClr>
          </a:solidFill>
        </p:grpSpPr>
        <p:sp>
          <p:nvSpPr>
            <p:cNvPr id="64" name="等腰三角形 63"/>
            <p:cNvSpPr/>
            <p:nvPr/>
          </p:nvSpPr>
          <p:spPr>
            <a:xfrm rot="10800000">
              <a:off x="-4772249" y="-1855542"/>
              <a:ext cx="7034784" cy="443579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5" name="等腰三角形 64"/>
            <p:cNvSpPr/>
            <p:nvPr/>
          </p:nvSpPr>
          <p:spPr>
            <a:xfrm rot="16200000">
              <a:off x="-954782" y="476572"/>
              <a:ext cx="6841983" cy="275213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等腰三角形 66"/>
            <p:cNvSpPr/>
            <p:nvPr/>
          </p:nvSpPr>
          <p:spPr>
            <a:xfrm>
              <a:off x="-3192507" y="2799394"/>
              <a:ext cx="7034784" cy="443579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71" name="矩形 70"/>
          <p:cNvSpPr/>
          <p:nvPr/>
        </p:nvSpPr>
        <p:spPr>
          <a:xfrm flipH="1">
            <a:off x="0" y="551411"/>
            <a:ext cx="150471" cy="5023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7" name="矩形 76"/>
          <p:cNvSpPr/>
          <p:nvPr/>
        </p:nvSpPr>
        <p:spPr>
          <a:xfrm flipH="1">
            <a:off x="37618" y="1646902"/>
            <a:ext cx="45719" cy="397695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90" name="组合 2"/>
          <p:cNvGrpSpPr/>
          <p:nvPr/>
        </p:nvGrpSpPr>
        <p:grpSpPr>
          <a:xfrm>
            <a:off x="496414" y="1646874"/>
            <a:ext cx="654272" cy="599649"/>
            <a:chOff x="685009" y="1385206"/>
            <a:chExt cx="365522" cy="567196"/>
          </a:xfrm>
          <a:solidFill>
            <a:srgbClr val="92D050"/>
          </a:solidFill>
        </p:grpSpPr>
        <p:sp>
          <p:nvSpPr>
            <p:cNvPr id="91" name="Flowchart: Off-page Connector 108"/>
            <p:cNvSpPr/>
            <p:nvPr/>
          </p:nvSpPr>
          <p:spPr>
            <a:xfrm>
              <a:off x="704059" y="1529730"/>
              <a:ext cx="317898" cy="422672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endParaRPr/>
            </a:p>
          </p:txBody>
        </p:sp>
        <p:sp>
          <p:nvSpPr>
            <p:cNvPr id="92" name="Oval 111"/>
            <p:cNvSpPr/>
            <p:nvPr/>
          </p:nvSpPr>
          <p:spPr>
            <a:xfrm>
              <a:off x="685009" y="1385206"/>
              <a:ext cx="365522" cy="419100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/>
              <a:r>
                <a:rPr lang="en-US" altLang="zh-CN" dirty="0">
                  <a:solidFill>
                    <a:srgbClr val="FFFFFF"/>
                  </a:solidFill>
                  <a:latin typeface="思源黑体 CN Normal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93" name="组合 3"/>
          <p:cNvGrpSpPr/>
          <p:nvPr/>
        </p:nvGrpSpPr>
        <p:grpSpPr>
          <a:xfrm>
            <a:off x="496413" y="2978513"/>
            <a:ext cx="654273" cy="478474"/>
            <a:chOff x="685009" y="2260630"/>
            <a:chExt cx="365522" cy="452581"/>
          </a:xfrm>
          <a:solidFill>
            <a:schemeClr val="accent6">
              <a:lumMod val="75000"/>
            </a:schemeClr>
          </a:solidFill>
        </p:grpSpPr>
        <p:sp>
          <p:nvSpPr>
            <p:cNvPr id="94" name="Flowchart: Off-page Connector 109"/>
            <p:cNvSpPr/>
            <p:nvPr/>
          </p:nvSpPr>
          <p:spPr>
            <a:xfrm>
              <a:off x="704059" y="2290540"/>
              <a:ext cx="317898" cy="422671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endParaRPr/>
            </a:p>
          </p:txBody>
        </p:sp>
        <p:sp>
          <p:nvSpPr>
            <p:cNvPr id="95" name="Oval 112"/>
            <p:cNvSpPr/>
            <p:nvPr/>
          </p:nvSpPr>
          <p:spPr>
            <a:xfrm>
              <a:off x="685009" y="2260630"/>
              <a:ext cx="365522" cy="419100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/>
              <a:r>
                <a:rPr lang="en-US" altLang="zh-CN">
                  <a:solidFill>
                    <a:srgbClr val="FFFFFF"/>
                  </a:solidFill>
                  <a:latin typeface="思源黑体 CN Normal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96" name="组合 4"/>
          <p:cNvGrpSpPr/>
          <p:nvPr/>
        </p:nvGrpSpPr>
        <p:grpSpPr>
          <a:xfrm>
            <a:off x="490064" y="3992752"/>
            <a:ext cx="654271" cy="477063"/>
            <a:chOff x="680246" y="3021584"/>
            <a:chExt cx="365522" cy="451246"/>
          </a:xfrm>
          <a:solidFill>
            <a:srgbClr val="92D050"/>
          </a:solidFill>
        </p:grpSpPr>
        <p:sp>
          <p:nvSpPr>
            <p:cNvPr id="97" name="Flowchart: Off-page Connector 110"/>
            <p:cNvSpPr/>
            <p:nvPr/>
          </p:nvSpPr>
          <p:spPr>
            <a:xfrm>
              <a:off x="704059" y="3050159"/>
              <a:ext cx="317898" cy="422671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endParaRPr/>
            </a:p>
          </p:txBody>
        </p:sp>
        <p:sp>
          <p:nvSpPr>
            <p:cNvPr id="98" name="Oval 113"/>
            <p:cNvSpPr/>
            <p:nvPr/>
          </p:nvSpPr>
          <p:spPr>
            <a:xfrm>
              <a:off x="680246" y="3021584"/>
              <a:ext cx="365522" cy="419100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/>
              <a:r>
                <a:rPr lang="en-US" altLang="zh-CN">
                  <a:solidFill>
                    <a:srgbClr val="FFFFFF"/>
                  </a:solidFill>
                  <a:latin typeface="思源黑体 CN Normal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99" name="Rectangle 1436"/>
          <p:cNvSpPr>
            <a:spLocks noChangeArrowheads="1"/>
          </p:cNvSpPr>
          <p:nvPr/>
        </p:nvSpPr>
        <p:spPr>
          <a:xfrm>
            <a:off x="1264099" y="1620520"/>
            <a:ext cx="3427095" cy="1209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/>
          <a:p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加强环保意识教育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   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通过各种形式的宣传教育，让公众了解空气净化的知识和技术，以及自己在日常生活中可以采取的环保措施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。</a:t>
            </a:r>
          </a:p>
        </p:txBody>
      </p:sp>
      <p:grpSp>
        <p:nvGrpSpPr>
          <p:cNvPr id="100" name="组合 6"/>
          <p:cNvGrpSpPr/>
          <p:nvPr/>
        </p:nvGrpSpPr>
        <p:grpSpPr>
          <a:xfrm>
            <a:off x="521807" y="5080848"/>
            <a:ext cx="656406" cy="443079"/>
            <a:chOff x="704059" y="3844313"/>
            <a:chExt cx="366713" cy="419100"/>
          </a:xfrm>
          <a:solidFill>
            <a:schemeClr val="accent6">
              <a:lumMod val="75000"/>
            </a:schemeClr>
          </a:solidFill>
        </p:grpSpPr>
        <p:sp>
          <p:nvSpPr>
            <p:cNvPr id="101" name="Flowchart: Off-page Connector 104"/>
            <p:cNvSpPr/>
            <p:nvPr/>
          </p:nvSpPr>
          <p:spPr>
            <a:xfrm>
              <a:off x="727871" y="3862165"/>
              <a:ext cx="317898" cy="381000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endParaRPr/>
            </a:p>
          </p:txBody>
        </p:sp>
        <p:sp>
          <p:nvSpPr>
            <p:cNvPr id="102" name="Oval 107"/>
            <p:cNvSpPr/>
            <p:nvPr/>
          </p:nvSpPr>
          <p:spPr>
            <a:xfrm>
              <a:off x="704059" y="3844313"/>
              <a:ext cx="366713" cy="419100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/>
              <a:r>
                <a:rPr lang="en-US" altLang="zh-CN">
                  <a:solidFill>
                    <a:srgbClr val="FFFFFF"/>
                  </a:solidFill>
                  <a:latin typeface="思源黑体 CN Normal"/>
                  <a:cs typeface="Arial" panose="020B0604020202020204" pitchFamily="34" charset="0"/>
                </a:rPr>
                <a:t>4</a:t>
              </a:r>
            </a:p>
          </p:txBody>
        </p:sp>
      </p:grpSp>
      <p:sp>
        <p:nvSpPr>
          <p:cNvPr id="103" name="Rectangle 1436"/>
          <p:cNvSpPr>
            <a:spLocks noChangeArrowheads="1"/>
          </p:cNvSpPr>
          <p:nvPr/>
        </p:nvSpPr>
        <p:spPr>
          <a:xfrm>
            <a:off x="1258569" y="2967190"/>
            <a:ext cx="3427095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支持环保科技创新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   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各级政府应加大对环保科技研究的投入，支持相关技术的研发和推广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04" name="Rectangle 1436"/>
          <p:cNvSpPr>
            <a:spLocks noChangeArrowheads="1"/>
          </p:cNvSpPr>
          <p:nvPr/>
        </p:nvSpPr>
        <p:spPr>
          <a:xfrm>
            <a:off x="1258766" y="3925141"/>
            <a:ext cx="3427247" cy="1045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提高环保法律法规执行力度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Normal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    加强环保法律法规的执行力度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，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形成对环境污染的惩罚性制度，可以有效遏制环境污染问题的发生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05" name="Rectangle 1436"/>
          <p:cNvSpPr>
            <a:spLocks noChangeArrowheads="1"/>
          </p:cNvSpPr>
          <p:nvPr/>
        </p:nvSpPr>
        <p:spPr>
          <a:xfrm>
            <a:off x="1258570" y="5081270"/>
            <a:ext cx="3427095" cy="1046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/>
          <a:p>
            <a:r>
              <a: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建立健全的监测体系</a:t>
            </a:r>
          </a:p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    及时发布空气质量指数，提高公众对空气质量的了解和关注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/>
                <a:ea typeface="微软雅黑" panose="020B0503020204020204" pitchFamily="34" charset="-122"/>
              </a:rPr>
              <a:t>加强对污染源的监管，及时发现并处理污染源，确保空气质量得到有效保护。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50850" y="637540"/>
            <a:ext cx="144907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2000">
                <a:solidFill>
                  <a:schemeClr val="tx1"/>
                </a:solidFill>
                <a:latin typeface="华文琥珀" panose="02010800040101010101" charset="-122"/>
                <a:ea typeface="华文琥珀" panose="02010800040101010101" charset="-122"/>
              </a:rPr>
              <a:t>空气净化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7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1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17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2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27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3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37" dur="7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4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  <p:bldP spid="103" grpId="0"/>
      <p:bldP spid="104" grpId="0"/>
      <p:bldP spid="10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直接连接符 106"/>
          <p:cNvCxnSpPr/>
          <p:nvPr/>
        </p:nvCxnSpPr>
        <p:spPr>
          <a:xfrm>
            <a:off x="-1021080" y="1188720"/>
            <a:ext cx="142646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组合 67"/>
          <p:cNvGrpSpPr/>
          <p:nvPr/>
        </p:nvGrpSpPr>
        <p:grpSpPr>
          <a:xfrm>
            <a:off x="5157216" y="0"/>
            <a:ext cx="7034785" cy="6858000"/>
            <a:chOff x="5157216" y="0"/>
            <a:chExt cx="7034785" cy="6858000"/>
          </a:xfrm>
        </p:grpSpPr>
        <p:pic>
          <p:nvPicPr>
            <p:cNvPr id="51" name="图片 5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649" b="36101"/>
            <a:stretch>
              <a:fillRect/>
            </a:stretch>
          </p:blipFill>
          <p:spPr>
            <a:xfrm>
              <a:off x="5157216" y="0"/>
              <a:ext cx="7034784" cy="4435792"/>
            </a:xfrm>
            <a:custGeom>
              <a:avLst/>
              <a:gdLst>
                <a:gd name="connsiteX0" fmla="*/ 0 w 7034784"/>
                <a:gd name="connsiteY0" fmla="*/ 0 h 4435792"/>
                <a:gd name="connsiteX1" fmla="*/ 7034784 w 7034784"/>
                <a:gd name="connsiteY1" fmla="*/ 0 h 4435792"/>
                <a:gd name="connsiteX2" fmla="*/ 3517392 w 7034784"/>
                <a:gd name="connsiteY2" fmla="*/ 4435792 h 443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34784" h="4435792">
                  <a:moveTo>
                    <a:pt x="0" y="0"/>
                  </a:moveTo>
                  <a:lnTo>
                    <a:pt x="7034784" y="0"/>
                  </a:lnTo>
                  <a:lnTo>
                    <a:pt x="3517392" y="4435792"/>
                  </a:lnTo>
                  <a:close/>
                </a:path>
              </a:pathLst>
            </a:custGeom>
            <a:ln>
              <a:noFill/>
            </a:ln>
          </p:spPr>
        </p:pic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180" t="1522" b="32944"/>
            <a:stretch>
              <a:fillRect/>
            </a:stretch>
          </p:blipFill>
          <p:spPr>
            <a:xfrm>
              <a:off x="10362088" y="105660"/>
              <a:ext cx="1829912" cy="4549276"/>
            </a:xfrm>
            <a:custGeom>
              <a:avLst/>
              <a:gdLst>
                <a:gd name="connsiteX0" fmla="*/ 1829912 w 1829912"/>
                <a:gd name="connsiteY0" fmla="*/ 0 h 4549276"/>
                <a:gd name="connsiteX1" fmla="*/ 1829912 w 1829912"/>
                <a:gd name="connsiteY1" fmla="*/ 4549276 h 4549276"/>
                <a:gd name="connsiteX2" fmla="*/ 0 w 1829912"/>
                <a:gd name="connsiteY2" fmla="*/ 2274638 h 454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9912" h="4549276">
                  <a:moveTo>
                    <a:pt x="1829912" y="0"/>
                  </a:moveTo>
                  <a:lnTo>
                    <a:pt x="1829912" y="4549276"/>
                  </a:lnTo>
                  <a:lnTo>
                    <a:pt x="0" y="2274638"/>
                  </a:lnTo>
                  <a:close/>
                </a:path>
              </a:pathLst>
            </a:custGeom>
            <a:ln>
              <a:noFill/>
            </a:ln>
          </p:spPr>
        </p:pic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615" t="34893" b="1208"/>
            <a:stretch>
              <a:fillRect/>
            </a:stretch>
          </p:blipFill>
          <p:spPr>
            <a:xfrm>
              <a:off x="6806830" y="2422208"/>
              <a:ext cx="5385171" cy="4435792"/>
            </a:xfrm>
            <a:custGeom>
              <a:avLst/>
              <a:gdLst>
                <a:gd name="connsiteX0" fmla="*/ 3517392 w 5385171"/>
                <a:gd name="connsiteY0" fmla="*/ 0 h 4435792"/>
                <a:gd name="connsiteX1" fmla="*/ 5385171 w 5385171"/>
                <a:gd name="connsiteY1" fmla="*/ 2355461 h 4435792"/>
                <a:gd name="connsiteX2" fmla="*/ 5385171 w 5385171"/>
                <a:gd name="connsiteY2" fmla="*/ 4435792 h 4435792"/>
                <a:gd name="connsiteX3" fmla="*/ 0 w 5385171"/>
                <a:gd name="connsiteY3" fmla="*/ 4435792 h 443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85171" h="4435792">
                  <a:moveTo>
                    <a:pt x="3517392" y="0"/>
                  </a:moveTo>
                  <a:lnTo>
                    <a:pt x="5385171" y="2355461"/>
                  </a:lnTo>
                  <a:lnTo>
                    <a:pt x="5385171" y="4435792"/>
                  </a:lnTo>
                  <a:lnTo>
                    <a:pt x="0" y="4435792"/>
                  </a:lnTo>
                  <a:close/>
                </a:path>
              </a:pathLst>
            </a:custGeom>
            <a:ln>
              <a:noFill/>
            </a:ln>
          </p:spPr>
        </p:pic>
      </p:grpSp>
      <p:grpSp>
        <p:nvGrpSpPr>
          <p:cNvPr id="59" name="组合 58"/>
          <p:cNvGrpSpPr/>
          <p:nvPr/>
        </p:nvGrpSpPr>
        <p:grpSpPr>
          <a:xfrm>
            <a:off x="5176977" y="-818512"/>
            <a:ext cx="8684398" cy="8278651"/>
            <a:chOff x="5164190" y="-1040694"/>
            <a:chExt cx="8684398" cy="8278651"/>
          </a:xfrm>
          <a:solidFill>
            <a:schemeClr val="bg1">
              <a:alpha val="15000"/>
            </a:schemeClr>
          </a:solidFill>
        </p:grpSpPr>
        <p:grpSp>
          <p:nvGrpSpPr>
            <p:cNvPr id="60" name="组合 59"/>
            <p:cNvGrpSpPr/>
            <p:nvPr/>
          </p:nvGrpSpPr>
          <p:grpSpPr>
            <a:xfrm>
              <a:off x="5164190" y="-527208"/>
              <a:ext cx="8684398" cy="7765165"/>
              <a:chOff x="5164190" y="-527208"/>
              <a:chExt cx="8684398" cy="7765165"/>
            </a:xfrm>
            <a:grpFill/>
          </p:grpSpPr>
          <p:sp>
            <p:nvSpPr>
              <p:cNvPr id="62" name="等腰三角形 61"/>
              <p:cNvSpPr/>
              <p:nvPr/>
            </p:nvSpPr>
            <p:spPr>
              <a:xfrm rot="10800000">
                <a:off x="5164190" y="-527208"/>
                <a:ext cx="7034784" cy="4435792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3" name="等腰三角形 62"/>
              <p:cNvSpPr/>
              <p:nvPr/>
            </p:nvSpPr>
            <p:spPr>
              <a:xfrm>
                <a:off x="6813804" y="2802165"/>
                <a:ext cx="7034784" cy="4435792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61" name="等腰三角形 60"/>
            <p:cNvSpPr/>
            <p:nvPr/>
          </p:nvSpPr>
          <p:spPr>
            <a:xfrm rot="16200000">
              <a:off x="8644181" y="1004230"/>
              <a:ext cx="6841983" cy="275213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5246849" y="-1117750"/>
            <a:ext cx="8614527" cy="9090728"/>
            <a:chOff x="-4772249" y="-1855542"/>
            <a:chExt cx="8614527" cy="9090728"/>
          </a:xfrm>
          <a:solidFill>
            <a:schemeClr val="bg1">
              <a:alpha val="15000"/>
            </a:schemeClr>
          </a:solidFill>
        </p:grpSpPr>
        <p:sp>
          <p:nvSpPr>
            <p:cNvPr id="64" name="等腰三角形 63"/>
            <p:cNvSpPr/>
            <p:nvPr/>
          </p:nvSpPr>
          <p:spPr>
            <a:xfrm rot="10800000">
              <a:off x="-4772249" y="-1855542"/>
              <a:ext cx="7034784" cy="443579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5" name="等腰三角形 64"/>
            <p:cNvSpPr/>
            <p:nvPr/>
          </p:nvSpPr>
          <p:spPr>
            <a:xfrm rot="16200000">
              <a:off x="-954782" y="476572"/>
              <a:ext cx="6841983" cy="275213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等腰三角形 66"/>
            <p:cNvSpPr/>
            <p:nvPr/>
          </p:nvSpPr>
          <p:spPr>
            <a:xfrm>
              <a:off x="-3192507" y="2799394"/>
              <a:ext cx="7034784" cy="443579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71" name="矩形 70"/>
          <p:cNvSpPr/>
          <p:nvPr/>
        </p:nvSpPr>
        <p:spPr>
          <a:xfrm flipH="1">
            <a:off x="0" y="551411"/>
            <a:ext cx="150471" cy="5023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文本框 71"/>
          <p:cNvSpPr txBox="1"/>
          <p:nvPr/>
        </p:nvSpPr>
        <p:spPr>
          <a:xfrm>
            <a:off x="365760" y="654685"/>
            <a:ext cx="14471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华文琥珀" panose="02010800040101010101" charset="-122"/>
                <a:ea typeface="华文琥珀" panose="02010800040101010101" charset="-122"/>
              </a:rPr>
              <a:t>绿色发展</a:t>
            </a:r>
          </a:p>
        </p:txBody>
      </p:sp>
      <p:sp>
        <p:nvSpPr>
          <p:cNvPr id="77" name="矩形 76"/>
          <p:cNvSpPr/>
          <p:nvPr/>
        </p:nvSpPr>
        <p:spPr>
          <a:xfrm flipH="1">
            <a:off x="106833" y="1905982"/>
            <a:ext cx="45719" cy="397695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90" name="组合 2"/>
          <p:cNvGrpSpPr/>
          <p:nvPr/>
        </p:nvGrpSpPr>
        <p:grpSpPr>
          <a:xfrm>
            <a:off x="430058" y="1638463"/>
            <a:ext cx="664635" cy="461953"/>
            <a:chOff x="685009" y="1529730"/>
            <a:chExt cx="365522" cy="430140"/>
          </a:xfrm>
          <a:solidFill>
            <a:srgbClr val="92D050"/>
          </a:solidFill>
        </p:grpSpPr>
        <p:sp>
          <p:nvSpPr>
            <p:cNvPr id="91" name="Flowchart: Off-page Connector 108"/>
            <p:cNvSpPr/>
            <p:nvPr/>
          </p:nvSpPr>
          <p:spPr>
            <a:xfrm>
              <a:off x="704059" y="1529730"/>
              <a:ext cx="317898" cy="422672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endParaRPr/>
            </a:p>
          </p:txBody>
        </p:sp>
        <p:sp>
          <p:nvSpPr>
            <p:cNvPr id="92" name="Oval 111"/>
            <p:cNvSpPr/>
            <p:nvPr/>
          </p:nvSpPr>
          <p:spPr>
            <a:xfrm>
              <a:off x="685009" y="1540770"/>
              <a:ext cx="365522" cy="419100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/>
              <a:r>
                <a:rPr lang="en-US" altLang="zh-CN">
                  <a:solidFill>
                    <a:srgbClr val="FFFFFF"/>
                  </a:solidFill>
                  <a:latin typeface="思源黑体 CN Normal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93" name="组合 3"/>
          <p:cNvGrpSpPr/>
          <p:nvPr/>
        </p:nvGrpSpPr>
        <p:grpSpPr>
          <a:xfrm>
            <a:off x="430057" y="2634722"/>
            <a:ext cx="664636" cy="486052"/>
            <a:chOff x="685009" y="2260630"/>
            <a:chExt cx="365522" cy="452581"/>
          </a:xfrm>
          <a:solidFill>
            <a:schemeClr val="accent6">
              <a:lumMod val="75000"/>
            </a:schemeClr>
          </a:solidFill>
        </p:grpSpPr>
        <p:sp>
          <p:nvSpPr>
            <p:cNvPr id="94" name="Flowchart: Off-page Connector 109"/>
            <p:cNvSpPr/>
            <p:nvPr/>
          </p:nvSpPr>
          <p:spPr>
            <a:xfrm>
              <a:off x="704059" y="2290540"/>
              <a:ext cx="317898" cy="422671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endParaRPr/>
            </a:p>
          </p:txBody>
        </p:sp>
        <p:sp>
          <p:nvSpPr>
            <p:cNvPr id="95" name="Oval 112"/>
            <p:cNvSpPr/>
            <p:nvPr/>
          </p:nvSpPr>
          <p:spPr>
            <a:xfrm>
              <a:off x="685009" y="2260630"/>
              <a:ext cx="365522" cy="419100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/>
              <a:r>
                <a:rPr lang="en-US" altLang="zh-CN">
                  <a:solidFill>
                    <a:srgbClr val="FFFFFF"/>
                  </a:solidFill>
                  <a:latin typeface="思源黑体 CN Normal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96" name="组合 4"/>
          <p:cNvGrpSpPr/>
          <p:nvPr/>
        </p:nvGrpSpPr>
        <p:grpSpPr>
          <a:xfrm>
            <a:off x="423607" y="3665025"/>
            <a:ext cx="664634" cy="484619"/>
            <a:chOff x="680246" y="3021584"/>
            <a:chExt cx="365522" cy="451246"/>
          </a:xfrm>
          <a:solidFill>
            <a:srgbClr val="92D050"/>
          </a:solidFill>
        </p:grpSpPr>
        <p:sp>
          <p:nvSpPr>
            <p:cNvPr id="97" name="Flowchart: Off-page Connector 110"/>
            <p:cNvSpPr/>
            <p:nvPr/>
          </p:nvSpPr>
          <p:spPr>
            <a:xfrm>
              <a:off x="704059" y="3050159"/>
              <a:ext cx="317898" cy="422671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endParaRPr/>
            </a:p>
          </p:txBody>
        </p:sp>
        <p:sp>
          <p:nvSpPr>
            <p:cNvPr id="98" name="Oval 113"/>
            <p:cNvSpPr/>
            <p:nvPr/>
          </p:nvSpPr>
          <p:spPr>
            <a:xfrm>
              <a:off x="680246" y="3021584"/>
              <a:ext cx="365522" cy="419100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/>
              <a:r>
                <a:rPr lang="en-US" altLang="zh-CN">
                  <a:solidFill>
                    <a:srgbClr val="FFFFFF"/>
                  </a:solidFill>
                  <a:latin typeface="思源黑体 CN Normal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99" name="Rectangle 1436"/>
          <p:cNvSpPr>
            <a:spLocks noChangeArrowheads="1"/>
          </p:cNvSpPr>
          <p:nvPr/>
        </p:nvSpPr>
        <p:spPr>
          <a:xfrm>
            <a:off x="1204486" y="1632965"/>
            <a:ext cx="348153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建立垃圾分类制度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设立相应的垃圾站，进行相应的转运工作，鼓励居民把垃圾送到垃圾站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grpSp>
        <p:nvGrpSpPr>
          <p:cNvPr id="100" name="组合 6"/>
          <p:cNvGrpSpPr/>
          <p:nvPr/>
        </p:nvGrpSpPr>
        <p:grpSpPr>
          <a:xfrm>
            <a:off x="375934" y="5242243"/>
            <a:ext cx="666802" cy="450097"/>
            <a:chOff x="704059" y="3844313"/>
            <a:chExt cx="366713" cy="419100"/>
          </a:xfrm>
          <a:solidFill>
            <a:schemeClr val="accent6">
              <a:lumMod val="75000"/>
            </a:schemeClr>
          </a:solidFill>
        </p:grpSpPr>
        <p:sp>
          <p:nvSpPr>
            <p:cNvPr id="101" name="Flowchart: Off-page Connector 104"/>
            <p:cNvSpPr/>
            <p:nvPr/>
          </p:nvSpPr>
          <p:spPr>
            <a:xfrm>
              <a:off x="727871" y="3862165"/>
              <a:ext cx="317898" cy="381000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endParaRPr/>
            </a:p>
          </p:txBody>
        </p:sp>
        <p:sp>
          <p:nvSpPr>
            <p:cNvPr id="102" name="Oval 107"/>
            <p:cNvSpPr/>
            <p:nvPr/>
          </p:nvSpPr>
          <p:spPr>
            <a:xfrm>
              <a:off x="704059" y="3844313"/>
              <a:ext cx="366713" cy="419100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/>
              <a:r>
                <a:rPr lang="en-US" altLang="zh-CN" dirty="0">
                  <a:solidFill>
                    <a:srgbClr val="FFFFFF"/>
                  </a:solidFill>
                  <a:latin typeface="思源黑体 CN Normal"/>
                  <a:cs typeface="Arial" panose="020B0604020202020204" pitchFamily="34" charset="0"/>
                </a:rPr>
                <a:t>4</a:t>
              </a:r>
            </a:p>
          </p:txBody>
        </p:sp>
      </p:grpSp>
      <p:sp>
        <p:nvSpPr>
          <p:cNvPr id="103" name="Rectangle 1436"/>
          <p:cNvSpPr>
            <a:spLocks noChangeArrowheads="1"/>
          </p:cNvSpPr>
          <p:nvPr/>
        </p:nvSpPr>
        <p:spPr>
          <a:xfrm>
            <a:off x="1204484" y="2628900"/>
            <a:ext cx="3481530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坚持低碳出行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我们应当选择步行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读书上班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或者选择骑行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读书上班</a:t>
            </a:r>
          </a:p>
        </p:txBody>
      </p:sp>
      <p:sp>
        <p:nvSpPr>
          <p:cNvPr id="104" name="Rectangle 1436"/>
          <p:cNvSpPr>
            <a:spLocks noChangeArrowheads="1"/>
          </p:cNvSpPr>
          <p:nvPr/>
        </p:nvSpPr>
        <p:spPr>
          <a:xfrm>
            <a:off x="1204484" y="3695713"/>
            <a:ext cx="3481529" cy="129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坚持节约用水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我们应当安装节水装置，提高水的利用率，比如洗完脸、洗完菜的水，我们可以用来冲厕所，出门的时候别忘了把水龙头关死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等等。</a:t>
            </a:r>
          </a:p>
        </p:txBody>
      </p:sp>
      <p:sp>
        <p:nvSpPr>
          <p:cNvPr id="105" name="Rectangle 1436"/>
          <p:cNvSpPr>
            <a:spLocks noChangeArrowheads="1"/>
          </p:cNvSpPr>
          <p:nvPr/>
        </p:nvSpPr>
        <p:spPr>
          <a:xfrm>
            <a:off x="1204483" y="5206392"/>
            <a:ext cx="3481529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推广环保用品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我们应该减少使用一次性用品，比如自备可循环使用袋子逛超市等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7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1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17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2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27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3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37" dur="7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 prLst="">
                                      <p:cBhvr>
                                        <p:cTn id="4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  <p:bldP spid="103" grpId="0"/>
      <p:bldP spid="104" grpId="0"/>
      <p:bldP spid="10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 descr="】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3245802" y="1282383"/>
            <a:ext cx="5700395" cy="3699316"/>
          </a:xfrm>
          <a:prstGeom prst="roundRect">
            <a:avLst/>
          </a:prstGeom>
          <a:solidFill>
            <a:srgbClr val="E6E6E6">
              <a:alpha val="62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764478" y="2292828"/>
            <a:ext cx="4809506" cy="29085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坚持人与自然和谐共生，必须树立和践行绿水青山就是金山银山的理念，坚持节约资源和保护环境，像对待生命一样对待生态环境，统筹山水林田湖草系统治理，实行最严格的生态环境保护制度，形成绿色发展方式和生活方式，坚定走生产发展、生活富裕、生态良好的文明发展道路，建设美丽中国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232559" y="1278098"/>
            <a:ext cx="18103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华文琥珀" panose="02010800040101010101" charset="-122"/>
                <a:ea typeface="华文琥珀" panose="02010800040101010101" charset="-122"/>
              </a:rPr>
              <a:t>环境就是民生</a:t>
            </a:r>
          </a:p>
          <a:p>
            <a:r>
              <a:rPr lang="zh-CN" altLang="en-US" sz="2000" dirty="0">
                <a:latin typeface="华文琥珀" panose="02010800040101010101" charset="-122"/>
                <a:ea typeface="华文琥珀" panose="02010800040101010101" charset="-122"/>
              </a:rPr>
              <a:t>青山就是美丽</a:t>
            </a:r>
          </a:p>
          <a:p>
            <a:r>
              <a:rPr lang="zh-CN" altLang="en-US" sz="2000" dirty="0">
                <a:latin typeface="华文琥珀" panose="02010800040101010101" charset="-122"/>
                <a:ea typeface="华文琥珀" panose="02010800040101010101" charset="-122"/>
              </a:rPr>
              <a:t>蓝天也是幸福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免费 群岛鸟瞰图 素材图片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" y="0"/>
            <a:ext cx="121615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0" y="0"/>
            <a:ext cx="929640" cy="6858000"/>
          </a:xfrm>
          <a:prstGeom prst="rect">
            <a:avLst/>
          </a:prstGeom>
          <a:solidFill>
            <a:schemeClr val="accent6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29640" y="0"/>
            <a:ext cx="929640" cy="6858000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59280" y="0"/>
            <a:ext cx="929640" cy="6858000"/>
          </a:xfrm>
          <a:prstGeom prst="rect">
            <a:avLst/>
          </a:prstGeom>
          <a:solidFill>
            <a:schemeClr val="accent6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788920" y="0"/>
            <a:ext cx="929640" cy="6858000"/>
          </a:xfrm>
          <a:prstGeom prst="rect">
            <a:avLst/>
          </a:prstGeom>
          <a:solidFill>
            <a:schemeClr val="accent6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718560" y="0"/>
            <a:ext cx="929640" cy="6858000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648200" y="0"/>
            <a:ext cx="929640" cy="6858000"/>
          </a:xfrm>
          <a:prstGeom prst="rect">
            <a:avLst/>
          </a:prstGeom>
          <a:solidFill>
            <a:schemeClr val="accent6">
              <a:lumMod val="7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511800" y="0"/>
            <a:ext cx="929640" cy="6858000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377940" y="-516"/>
            <a:ext cx="929640" cy="6858000"/>
          </a:xfrm>
          <a:prstGeom prst="rect">
            <a:avLst/>
          </a:prstGeom>
          <a:solidFill>
            <a:schemeClr val="accent6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345680" y="-516"/>
            <a:ext cx="929640" cy="6858000"/>
          </a:xfrm>
          <a:prstGeom prst="rect">
            <a:avLst/>
          </a:prstGeom>
          <a:solidFill>
            <a:schemeClr val="accent6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657043" y="-202585"/>
            <a:ext cx="2746265" cy="2862322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01</a:t>
            </a:r>
            <a:endParaRPr lang="zh-CN" altLang="en-US" sz="180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1040" y="2382589"/>
            <a:ext cx="42824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事件引导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01040" y="3244334"/>
            <a:ext cx="4450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7360" y="-1636077"/>
            <a:ext cx="13929360" cy="1044702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</p:pic>
      <p:sp>
        <p:nvSpPr>
          <p:cNvPr id="30" name="矩形 29"/>
          <p:cNvSpPr/>
          <p:nvPr/>
        </p:nvSpPr>
        <p:spPr>
          <a:xfrm>
            <a:off x="-2316480" y="-1935480"/>
            <a:ext cx="15834360" cy="107442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 flipH="1">
            <a:off x="-25535" y="519547"/>
            <a:ext cx="150471" cy="502329"/>
          </a:xfrm>
          <a:prstGeom prst="rect">
            <a:avLst/>
          </a:prstGeom>
          <a:solidFill>
            <a:srgbClr val="5797B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279400" y="417195"/>
            <a:ext cx="69475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华文琥珀" panose="02010800040101010101" charset="-122"/>
                <a:ea typeface="华文琥珀" panose="02010800040101010101" charset="-122"/>
                <a:cs typeface="华文琥珀" panose="02010800040101010101" charset="-122"/>
              </a:rPr>
              <a:t>“两高”项目（高耗能高排放）盲目发展对生态环境质量持续改善和减污降碳造成巨大压力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-25400" y="2073275"/>
            <a:ext cx="6126480" cy="40049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以黑龙江为例，该省向国家有关部门上报的20个“十四五”拟投产达产“两高”项目中，有17个开工建设时手续不全。有的地方忽视产业、能源结构调整的紧迫性，违规上马“两高”项目。</a:t>
            </a: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“两高”项目盲目发展，将导致资源能源过度消耗，带来环境污染和碳排放问题，对生态环境质量持续改善和减污降碳造成巨大压力。</a:t>
            </a: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-1021080" y="1188720"/>
            <a:ext cx="142646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7" r="22167" b="532"/>
          <a:stretch>
            <a:fillRect/>
          </a:stretch>
        </p:blipFill>
        <p:spPr>
          <a:xfrm>
            <a:off x="5932805" y="36830"/>
            <a:ext cx="6259195" cy="6821805"/>
          </a:xfrm>
          <a:custGeom>
            <a:avLst/>
            <a:gdLst>
              <a:gd name="connsiteX0" fmla="*/ 6198077 w 6763473"/>
              <a:gd name="connsiteY0" fmla="*/ 0 h 6821488"/>
              <a:gd name="connsiteX1" fmla="*/ 6763473 w 6763473"/>
              <a:gd name="connsiteY1" fmla="*/ 0 h 6821488"/>
              <a:gd name="connsiteX2" fmla="*/ 6763473 w 6763473"/>
              <a:gd name="connsiteY2" fmla="*/ 2898468 h 6821488"/>
              <a:gd name="connsiteX3" fmla="*/ 3152763 w 6763473"/>
              <a:gd name="connsiteY3" fmla="*/ 6509178 h 6821488"/>
              <a:gd name="connsiteX4" fmla="*/ 3168533 w 6763473"/>
              <a:gd name="connsiteY4" fmla="*/ 6821488 h 6821488"/>
              <a:gd name="connsiteX5" fmla="*/ 4209 w 6763473"/>
              <a:gd name="connsiteY5" fmla="*/ 6821488 h 6821488"/>
              <a:gd name="connsiteX6" fmla="*/ 0 w 6763473"/>
              <a:gd name="connsiteY6" fmla="*/ 6738145 h 6821488"/>
              <a:gd name="connsiteX7" fmla="*/ 6071947 w 6763473"/>
              <a:gd name="connsiteY7" fmla="*/ 9591 h 6821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63473" h="6821488">
                <a:moveTo>
                  <a:pt x="6198077" y="0"/>
                </a:moveTo>
                <a:lnTo>
                  <a:pt x="6763473" y="0"/>
                </a:lnTo>
                <a:lnTo>
                  <a:pt x="6763473" y="2898468"/>
                </a:lnTo>
                <a:cubicBezTo>
                  <a:pt x="4769333" y="2898468"/>
                  <a:pt x="3152763" y="4515038"/>
                  <a:pt x="3152763" y="6509178"/>
                </a:cubicBezTo>
                <a:lnTo>
                  <a:pt x="3168533" y="6821488"/>
                </a:lnTo>
                <a:lnTo>
                  <a:pt x="4209" y="6821488"/>
                </a:lnTo>
                <a:lnTo>
                  <a:pt x="0" y="6738145"/>
                </a:lnTo>
                <a:cubicBezTo>
                  <a:pt x="0" y="3236243"/>
                  <a:pt x="2661426" y="355949"/>
                  <a:pt x="6071947" y="9591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72" y="0"/>
            <a:ext cx="12163882" cy="6858000"/>
          </a:xfrm>
          <a:prstGeom prst="rect">
            <a:avLst/>
          </a:prstGeom>
        </p:spPr>
      </p:pic>
      <p:sp>
        <p:nvSpPr>
          <p:cNvPr id="2" name="矩形: 圆角 1"/>
          <p:cNvSpPr/>
          <p:nvPr/>
        </p:nvSpPr>
        <p:spPr>
          <a:xfrm rot="18900000">
            <a:off x="-2363530" y="-760094"/>
            <a:ext cx="8218875" cy="845121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矩形 4"/>
          <p:cNvSpPr/>
          <p:nvPr/>
        </p:nvSpPr>
        <p:spPr>
          <a:xfrm flipH="1">
            <a:off x="137360" y="554163"/>
            <a:ext cx="104172" cy="502329"/>
          </a:xfrm>
          <a:prstGeom prst="rect">
            <a:avLst/>
          </a:prstGeom>
          <a:solidFill>
            <a:srgbClr val="8D9C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41300" y="457200"/>
            <a:ext cx="3768090" cy="5994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000" dirty="0">
                <a:latin typeface="华文琥珀" panose="02010800040101010101" charset="-122"/>
                <a:ea typeface="华文琥珀" panose="02010800040101010101" charset="-122"/>
              </a:rPr>
              <a:t>整改不到位，自然生态保护等方面问题仍旧突出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0" y="2304415"/>
            <a:ext cx="4876800" cy="31292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贵州省一些地方生态环境保护责任没有压实。其中提到，松桃县为建设九龙湖市政景观工程，在未按要求搬迁小河锰渣库情况下强行蓄水，渗滤液大量渗入湖体。相关部门反映问题后，松桃县不及时控制，反而拆除渗滤液收集设施以便景观建设，进一步加剧污染。</a:t>
            </a: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: 圆角 11"/>
          <p:cNvSpPr/>
          <p:nvPr/>
        </p:nvSpPr>
        <p:spPr>
          <a:xfrm rot="18900000">
            <a:off x="10972700" y="4754590"/>
            <a:ext cx="2430683" cy="2430683"/>
          </a:xfrm>
          <a:prstGeom prst="roundRect">
            <a:avLst/>
          </a:prstGeom>
          <a:solidFill>
            <a:srgbClr val="00B0F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370" y="2018665"/>
            <a:ext cx="3107055" cy="3131820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>
            <a:off x="-9067800" y="1071731"/>
            <a:ext cx="142646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圆角 10"/>
          <p:cNvSpPr/>
          <p:nvPr/>
        </p:nvSpPr>
        <p:spPr>
          <a:xfrm rot="18900000">
            <a:off x="7342309" y="-1215342"/>
            <a:ext cx="2430683" cy="2430683"/>
          </a:xfrm>
          <a:prstGeom prst="roundRect">
            <a:avLst/>
          </a:prstGeom>
          <a:solidFill>
            <a:srgbClr val="00B0F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等腰三角形 41"/>
          <p:cNvSpPr/>
          <p:nvPr/>
        </p:nvSpPr>
        <p:spPr>
          <a:xfrm>
            <a:off x="4172652" y="-2331195"/>
            <a:ext cx="10549907" cy="9332777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2000">
                <a:schemeClr val="accent6">
                  <a:lumMod val="0"/>
                  <a:lumOff val="100000"/>
                  <a:alpha val="97000"/>
                </a:schemeClr>
              </a:gs>
              <a:gs pos="92000">
                <a:schemeClr val="accent6">
                  <a:lumMod val="10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 flipH="1">
            <a:off x="12041529" y="435228"/>
            <a:ext cx="150471" cy="502329"/>
          </a:xfrm>
          <a:prstGeom prst="rect">
            <a:avLst/>
          </a:prstGeom>
          <a:solidFill>
            <a:srgbClr val="91B28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9128125" y="599440"/>
            <a:ext cx="27654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华文琥珀" panose="02010800040101010101" charset="-122"/>
                <a:ea typeface="华文琥珀" panose="02010800040101010101" charset="-122"/>
              </a:rPr>
              <a:t>绿水青山就是金山银山</a:t>
            </a:r>
          </a:p>
        </p:txBody>
      </p:sp>
      <p:cxnSp>
        <p:nvCxnSpPr>
          <p:cNvPr id="41" name="直接连接符 40"/>
          <p:cNvCxnSpPr/>
          <p:nvPr/>
        </p:nvCxnSpPr>
        <p:spPr>
          <a:xfrm>
            <a:off x="-1021080" y="1188720"/>
            <a:ext cx="142646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0" y="26048"/>
            <a:ext cx="7211028" cy="6805904"/>
            <a:chOff x="0" y="0"/>
            <a:chExt cx="6180881" cy="6805904"/>
          </a:xfrm>
          <a:blipFill dpi="0" rotWithShape="1">
            <a:blip r:embed="rId2"/>
            <a:srcRect/>
            <a:tile tx="0" ty="0" sx="100000" sy="100000" flip="none" algn="tl"/>
          </a:blipFill>
        </p:grpSpPr>
        <p:sp>
          <p:nvSpPr>
            <p:cNvPr id="2" name="矩形 1"/>
            <p:cNvSpPr/>
            <p:nvPr/>
          </p:nvSpPr>
          <p:spPr>
            <a:xfrm>
              <a:off x="0" y="0"/>
              <a:ext cx="4190035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4" name="矩形 3"/>
            <p:cNvSpPr/>
            <p:nvPr/>
          </p:nvSpPr>
          <p:spPr>
            <a:xfrm>
              <a:off x="0" y="243068"/>
              <a:ext cx="4456253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" y="486136"/>
              <a:ext cx="4039564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729204"/>
              <a:ext cx="3738623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" y="972272"/>
              <a:ext cx="4803494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" y="1215340"/>
              <a:ext cx="5208608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1458408"/>
              <a:ext cx="5578997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" y="1701476"/>
              <a:ext cx="4942390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1944544"/>
              <a:ext cx="5949387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" y="2187612"/>
              <a:ext cx="3900668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" y="2430680"/>
              <a:ext cx="3530278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" y="2673748"/>
              <a:ext cx="3345084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2916816"/>
              <a:ext cx="3032567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0" y="3159884"/>
              <a:ext cx="3738623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0" y="3402952"/>
              <a:ext cx="4190035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3646020"/>
              <a:ext cx="4583575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0" y="3889088"/>
              <a:ext cx="5208609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0" y="4132156"/>
              <a:ext cx="5741043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0" y="4375224"/>
              <a:ext cx="6180881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0" y="4618292"/>
              <a:ext cx="4942391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1" y="4861360"/>
              <a:ext cx="4676172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0" y="5104428"/>
              <a:ext cx="3646025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0" y="5347496"/>
              <a:ext cx="4456253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0" y="5590564"/>
              <a:ext cx="5301205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0" y="5833632"/>
              <a:ext cx="5949387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1" y="6076700"/>
              <a:ext cx="5081286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0" y="6319768"/>
              <a:ext cx="4676173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0" y="6562836"/>
              <a:ext cx="4456253" cy="2430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7143487" y="1622189"/>
            <a:ext cx="4550778" cy="4139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在发展中忽视或者说舍弃了环境问题，导致了一系列的环境危害，老百姓腰包鼓起来了，生态环境却恶化了，烟尘笼罩、污水横流成为困扰群众的大问题。要“钱袋子”还是要“绿叶子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？如果不加强环境问题的重视，会造成今后发展不良的恶性循环。</a:t>
            </a: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2005年8月，习近平同志首次提出“绿水青山就是金山银山”。用绿水青山敲开经济发展的新大门，走出一条生态美、百姓富的绿色发展之路，成为推进现代化建设的重大原则，成为全党全社会的共识和行动。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" y="-15240"/>
            <a:ext cx="12186390" cy="812108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929640" cy="6858000"/>
          </a:xfrm>
          <a:prstGeom prst="rect">
            <a:avLst/>
          </a:prstGeom>
          <a:solidFill>
            <a:srgbClr val="754A1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29640" y="0"/>
            <a:ext cx="929640" cy="6858000"/>
          </a:xfrm>
          <a:prstGeom prst="rect">
            <a:avLst/>
          </a:prstGeom>
          <a:solidFill>
            <a:srgbClr val="754A1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59280" y="0"/>
            <a:ext cx="929640" cy="6858000"/>
          </a:xfrm>
          <a:prstGeom prst="rect">
            <a:avLst/>
          </a:prstGeom>
          <a:solidFill>
            <a:srgbClr val="754A1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788920" y="0"/>
            <a:ext cx="929640" cy="6858000"/>
          </a:xfrm>
          <a:prstGeom prst="rect">
            <a:avLst/>
          </a:prstGeom>
          <a:solidFill>
            <a:srgbClr val="754A1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718560" y="0"/>
            <a:ext cx="929640" cy="6858000"/>
          </a:xfrm>
          <a:prstGeom prst="rect">
            <a:avLst/>
          </a:prstGeom>
          <a:solidFill>
            <a:srgbClr val="754A1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648200" y="0"/>
            <a:ext cx="929640" cy="6858000"/>
          </a:xfrm>
          <a:prstGeom prst="rect">
            <a:avLst/>
          </a:prstGeom>
          <a:solidFill>
            <a:srgbClr val="754A1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577840" y="0"/>
            <a:ext cx="929640" cy="6858000"/>
          </a:xfrm>
          <a:prstGeom prst="rect">
            <a:avLst/>
          </a:prstGeom>
          <a:solidFill>
            <a:srgbClr val="754A1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507480" y="-15240"/>
            <a:ext cx="929640" cy="6858000"/>
          </a:xfrm>
          <a:prstGeom prst="rect">
            <a:avLst/>
          </a:prstGeom>
          <a:solidFill>
            <a:srgbClr val="754A1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437120" y="-15240"/>
            <a:ext cx="929640" cy="6858000"/>
          </a:xfrm>
          <a:prstGeom prst="rect">
            <a:avLst/>
          </a:prstGeom>
          <a:solidFill>
            <a:srgbClr val="754A1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657043" y="-202585"/>
            <a:ext cx="2746266" cy="2862322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02</a:t>
            </a:r>
            <a:endParaRPr lang="zh-CN" altLang="en-US" sz="180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1040" y="2382589"/>
            <a:ext cx="4282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</a:rPr>
              <a:t>政策解读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直接连接符 102"/>
          <p:cNvCxnSpPr/>
          <p:nvPr/>
        </p:nvCxnSpPr>
        <p:spPr>
          <a:xfrm>
            <a:off x="-1021080" y="1188720"/>
            <a:ext cx="142646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006"/>
          <a:stretch>
            <a:fillRect/>
          </a:stretch>
        </p:blipFill>
        <p:spPr>
          <a:xfrm>
            <a:off x="7617138" y="0"/>
            <a:ext cx="5397822" cy="6858000"/>
          </a:xfrm>
          <a:custGeom>
            <a:avLst/>
            <a:gdLst>
              <a:gd name="connsiteX0" fmla="*/ 2883987 w 5397822"/>
              <a:gd name="connsiteY0" fmla="*/ 0 h 6858000"/>
              <a:gd name="connsiteX1" fmla="*/ 5397822 w 5397822"/>
              <a:gd name="connsiteY1" fmla="*/ 0 h 6858000"/>
              <a:gd name="connsiteX2" fmla="*/ 5397822 w 5397822"/>
              <a:gd name="connsiteY2" fmla="*/ 6858000 h 6858000"/>
              <a:gd name="connsiteX3" fmla="*/ 0 w 5397822"/>
              <a:gd name="connsiteY3" fmla="*/ 6858000 h 6858000"/>
              <a:gd name="connsiteX4" fmla="*/ 0 w 5397822"/>
              <a:gd name="connsiteY4" fmla="*/ 66022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97822" h="6858000">
                <a:moveTo>
                  <a:pt x="2883987" y="0"/>
                </a:moveTo>
                <a:lnTo>
                  <a:pt x="5397822" y="0"/>
                </a:lnTo>
                <a:lnTo>
                  <a:pt x="5397822" y="6858000"/>
                </a:lnTo>
                <a:lnTo>
                  <a:pt x="0" y="6858000"/>
                </a:lnTo>
                <a:lnTo>
                  <a:pt x="0" y="6602215"/>
                </a:lnTo>
                <a:close/>
              </a:path>
            </a:pathLst>
          </a:custGeom>
        </p:spPr>
      </p:pic>
      <p:sp>
        <p:nvSpPr>
          <p:cNvPr id="11" name="平行四边形 10"/>
          <p:cNvSpPr/>
          <p:nvPr/>
        </p:nvSpPr>
        <p:spPr>
          <a:xfrm>
            <a:off x="8641080" y="785845"/>
            <a:ext cx="1674969" cy="1622075"/>
          </a:xfrm>
          <a:prstGeom prst="parallelogram">
            <a:avLst>
              <a:gd name="adj" fmla="val 39130"/>
            </a:avLst>
          </a:prstGeom>
          <a:gradFill>
            <a:gsLst>
              <a:gs pos="13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8168640" y="145765"/>
            <a:ext cx="1674969" cy="1622075"/>
          </a:xfrm>
          <a:prstGeom prst="parallelogram">
            <a:avLst>
              <a:gd name="adj" fmla="val 39130"/>
            </a:avLst>
          </a:prstGeom>
          <a:gradFill>
            <a:gsLst>
              <a:gs pos="13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平行四边形 12"/>
          <p:cNvSpPr/>
          <p:nvPr/>
        </p:nvSpPr>
        <p:spPr>
          <a:xfrm>
            <a:off x="5516880" y="5245551"/>
            <a:ext cx="1979769" cy="1917250"/>
          </a:xfrm>
          <a:prstGeom prst="parallelogram">
            <a:avLst>
              <a:gd name="adj" fmla="val 39130"/>
            </a:avLst>
          </a:prstGeom>
          <a:gradFill>
            <a:gsLst>
              <a:gs pos="13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/>
          <p:cNvSpPr/>
          <p:nvPr/>
        </p:nvSpPr>
        <p:spPr>
          <a:xfrm rot="20566887">
            <a:off x="9918641" y="-739152"/>
            <a:ext cx="2783204" cy="2797829"/>
          </a:xfrm>
          <a:prstGeom prst="parallelogram">
            <a:avLst>
              <a:gd name="adj" fmla="val 95604"/>
            </a:avLst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平行四边形 14"/>
          <p:cNvSpPr/>
          <p:nvPr/>
        </p:nvSpPr>
        <p:spPr>
          <a:xfrm rot="20566887">
            <a:off x="6290317" y="3981407"/>
            <a:ext cx="1749122" cy="2008901"/>
          </a:xfrm>
          <a:prstGeom prst="parallelogram">
            <a:avLst>
              <a:gd name="adj" fmla="val 95073"/>
            </a:avLst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 flipH="1">
            <a:off x="0" y="551411"/>
            <a:ext cx="150471" cy="502329"/>
          </a:xfrm>
          <a:prstGeom prst="rect">
            <a:avLst/>
          </a:prstGeom>
          <a:solidFill>
            <a:srgbClr val="316CB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384810" y="551180"/>
            <a:ext cx="2323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华文琥珀" panose="02010800040101010101" charset="-122"/>
                <a:ea typeface="华文琥珀" panose="02010800040101010101" charset="-122"/>
              </a:rPr>
              <a:t>美丽中国，有你有我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268730" y="915035"/>
            <a:ext cx="275526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----</a:t>
            </a:r>
            <a:r>
              <a:rPr lang="zh-CN" altLang="en-US" sz="1200" dirty="0"/>
              <a:t>《公民生态环境行为规范十条》</a:t>
            </a:r>
          </a:p>
        </p:txBody>
      </p:sp>
      <p:sp>
        <p:nvSpPr>
          <p:cNvPr id="81" name="Shape 1135"/>
          <p:cNvSpPr/>
          <p:nvPr/>
        </p:nvSpPr>
        <p:spPr>
          <a:xfrm rot="10800000">
            <a:off x="580823" y="3227669"/>
            <a:ext cx="3270250" cy="3268662"/>
          </a:xfrm>
          <a:custGeom>
            <a:avLst/>
            <a:gdLst>
              <a:gd name="T0" fmla="*/ 1634893 w 21600"/>
              <a:gd name="T1" fmla="*/ 1634212 h 21600"/>
              <a:gd name="T2" fmla="*/ 1634893 w 21600"/>
              <a:gd name="T3" fmla="*/ 1634212 h 21600"/>
              <a:gd name="T4" fmla="*/ 1634893 w 21600"/>
              <a:gd name="T5" fmla="*/ 1634212 h 21600"/>
              <a:gd name="T6" fmla="*/ 1634893 w 21600"/>
              <a:gd name="T7" fmla="*/ 1634212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</a:path>
            </a:pathLst>
          </a:custGeom>
          <a:noFill/>
          <a:ln w="25400">
            <a:solidFill>
              <a:srgbClr val="00B0F0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38100" tIns="38100" rIns="38100" bIns="3810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82" name="Shape 1142"/>
          <p:cNvSpPr/>
          <p:nvPr/>
        </p:nvSpPr>
        <p:spPr>
          <a:xfrm rot="1790900">
            <a:off x="2249285" y="3005419"/>
            <a:ext cx="1382713" cy="1196975"/>
          </a:xfrm>
          <a:custGeom>
            <a:avLst/>
            <a:gdLst>
              <a:gd name="T0" fmla="*/ 690909 w 21600"/>
              <a:gd name="T1" fmla="*/ 598344 h 21600"/>
              <a:gd name="T2" fmla="*/ 690909 w 21600"/>
              <a:gd name="T3" fmla="*/ 598344 h 21600"/>
              <a:gd name="T4" fmla="*/ 690909 w 21600"/>
              <a:gd name="T5" fmla="*/ 598344 h 21600"/>
              <a:gd name="T6" fmla="*/ 690909 w 21600"/>
              <a:gd name="T7" fmla="*/ 598344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5400" y="21600"/>
                </a:moveTo>
                <a:lnTo>
                  <a:pt x="0" y="10800"/>
                </a:lnTo>
                <a:lnTo>
                  <a:pt x="5400" y="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cubicBezTo>
                  <a:pt x="16200" y="21600"/>
                  <a:pt x="5400" y="21600"/>
                  <a:pt x="5400" y="2160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lIns="38100" tIns="38100" rIns="38100" bIns="3810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83" name="Shape 1145"/>
          <p:cNvSpPr/>
          <p:nvPr/>
        </p:nvSpPr>
        <p:spPr>
          <a:xfrm rot="1790900">
            <a:off x="2987473" y="4257956"/>
            <a:ext cx="1381125" cy="1196975"/>
          </a:xfrm>
          <a:custGeom>
            <a:avLst/>
            <a:gdLst>
              <a:gd name="T0" fmla="*/ 690914 w 21600"/>
              <a:gd name="T1" fmla="*/ 598351 h 21600"/>
              <a:gd name="T2" fmla="*/ 690914 w 21600"/>
              <a:gd name="T3" fmla="*/ 598351 h 21600"/>
              <a:gd name="T4" fmla="*/ 690914 w 21600"/>
              <a:gd name="T5" fmla="*/ 598351 h 21600"/>
              <a:gd name="T6" fmla="*/ 690914 w 21600"/>
              <a:gd name="T7" fmla="*/ 59835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5400" y="21600"/>
                </a:moveTo>
                <a:lnTo>
                  <a:pt x="0" y="10800"/>
                </a:lnTo>
                <a:lnTo>
                  <a:pt x="5400" y="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cubicBezTo>
                  <a:pt x="16200" y="21600"/>
                  <a:pt x="5400" y="21600"/>
                  <a:pt x="5400" y="2160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38100" tIns="38100" rIns="38100" bIns="3810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84" name="Shape 1148"/>
          <p:cNvSpPr/>
          <p:nvPr/>
        </p:nvSpPr>
        <p:spPr>
          <a:xfrm rot="1790900">
            <a:off x="2250873" y="5540656"/>
            <a:ext cx="1382712" cy="1196975"/>
          </a:xfrm>
          <a:custGeom>
            <a:avLst/>
            <a:gdLst>
              <a:gd name="T0" fmla="*/ 690914 w 21600"/>
              <a:gd name="T1" fmla="*/ 598343 h 21600"/>
              <a:gd name="T2" fmla="*/ 690914 w 21600"/>
              <a:gd name="T3" fmla="*/ 598343 h 21600"/>
              <a:gd name="T4" fmla="*/ 690914 w 21600"/>
              <a:gd name="T5" fmla="*/ 598343 h 21600"/>
              <a:gd name="T6" fmla="*/ 690914 w 21600"/>
              <a:gd name="T7" fmla="*/ 598343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5400" y="21600"/>
                </a:moveTo>
                <a:lnTo>
                  <a:pt x="0" y="10800"/>
                </a:lnTo>
                <a:lnTo>
                  <a:pt x="5400" y="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cubicBezTo>
                  <a:pt x="16200" y="21600"/>
                  <a:pt x="5400" y="21600"/>
                  <a:pt x="5400" y="2160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lIns="38100" tIns="38100" rIns="38100" bIns="3810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85" name="Shape 1151"/>
          <p:cNvSpPr/>
          <p:nvPr/>
        </p:nvSpPr>
        <p:spPr>
          <a:xfrm rot="1790900">
            <a:off x="803073" y="5526369"/>
            <a:ext cx="1381125" cy="1196975"/>
          </a:xfrm>
          <a:custGeom>
            <a:avLst/>
            <a:gdLst>
              <a:gd name="T0" fmla="*/ 690910 w 21600"/>
              <a:gd name="T1" fmla="*/ 598348 h 21600"/>
              <a:gd name="T2" fmla="*/ 690910 w 21600"/>
              <a:gd name="T3" fmla="*/ 598348 h 21600"/>
              <a:gd name="T4" fmla="*/ 690910 w 21600"/>
              <a:gd name="T5" fmla="*/ 598348 h 21600"/>
              <a:gd name="T6" fmla="*/ 690910 w 21600"/>
              <a:gd name="T7" fmla="*/ 598348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5400" y="21600"/>
                </a:moveTo>
                <a:lnTo>
                  <a:pt x="0" y="10800"/>
                </a:lnTo>
                <a:lnTo>
                  <a:pt x="5400" y="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cubicBezTo>
                  <a:pt x="16200" y="21600"/>
                  <a:pt x="5400" y="21600"/>
                  <a:pt x="5400" y="2160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38100" tIns="38100" rIns="38100" bIns="3810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86" name="Shape 1154"/>
          <p:cNvSpPr/>
          <p:nvPr/>
        </p:nvSpPr>
        <p:spPr>
          <a:xfrm rot="1790900">
            <a:off x="60123" y="4283356"/>
            <a:ext cx="1381125" cy="1196975"/>
          </a:xfrm>
          <a:custGeom>
            <a:avLst/>
            <a:gdLst>
              <a:gd name="T0" fmla="*/ 690912 w 21600"/>
              <a:gd name="T1" fmla="*/ 598343 h 21600"/>
              <a:gd name="T2" fmla="*/ 690912 w 21600"/>
              <a:gd name="T3" fmla="*/ 598343 h 21600"/>
              <a:gd name="T4" fmla="*/ 690912 w 21600"/>
              <a:gd name="T5" fmla="*/ 598343 h 21600"/>
              <a:gd name="T6" fmla="*/ 690912 w 21600"/>
              <a:gd name="T7" fmla="*/ 598343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5400" y="21600"/>
                </a:moveTo>
                <a:lnTo>
                  <a:pt x="0" y="10800"/>
                </a:lnTo>
                <a:lnTo>
                  <a:pt x="5400" y="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cubicBezTo>
                  <a:pt x="16200" y="21600"/>
                  <a:pt x="5400" y="21600"/>
                  <a:pt x="5400" y="2160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lIns="38100" tIns="38100" rIns="38100" bIns="3810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87" name="Shape 1157"/>
          <p:cNvSpPr/>
          <p:nvPr/>
        </p:nvSpPr>
        <p:spPr>
          <a:xfrm rot="1790900">
            <a:off x="795135" y="3000656"/>
            <a:ext cx="1382713" cy="1196975"/>
          </a:xfrm>
          <a:custGeom>
            <a:avLst/>
            <a:gdLst>
              <a:gd name="T0" fmla="*/ 690912 w 21600"/>
              <a:gd name="T1" fmla="*/ 598351 h 21600"/>
              <a:gd name="T2" fmla="*/ 690912 w 21600"/>
              <a:gd name="T3" fmla="*/ 598351 h 21600"/>
              <a:gd name="T4" fmla="*/ 690912 w 21600"/>
              <a:gd name="T5" fmla="*/ 598351 h 21600"/>
              <a:gd name="T6" fmla="*/ 690912 w 21600"/>
              <a:gd name="T7" fmla="*/ 59835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5400" y="21600"/>
                </a:moveTo>
                <a:lnTo>
                  <a:pt x="0" y="10800"/>
                </a:lnTo>
                <a:lnTo>
                  <a:pt x="5400" y="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cubicBezTo>
                  <a:pt x="16200" y="21600"/>
                  <a:pt x="5400" y="21600"/>
                  <a:pt x="5400" y="2160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38100" tIns="38100" rIns="38100" bIns="3810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88" name="Text Placeholder 2"/>
          <p:cNvSpPr>
            <a:spLocks noGrp="1"/>
          </p:cNvSpPr>
          <p:nvPr/>
        </p:nvSpPr>
        <p:spPr>
          <a:xfrm>
            <a:off x="893560" y="2933981"/>
            <a:ext cx="1190625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norm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Kontrapunkt Bob" panose="02000000000000000000" pitchFamily="50" charset="0"/>
                <a:ea typeface="+mn-ea"/>
                <a:cs typeface="+mn-cs"/>
              </a:defRPr>
            </a:lvl1pPr>
            <a:lvl2pPr marL="4572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89" name="Text Placeholder 2"/>
          <p:cNvSpPr>
            <a:spLocks noGrp="1"/>
          </p:cNvSpPr>
          <p:nvPr/>
        </p:nvSpPr>
        <p:spPr>
          <a:xfrm>
            <a:off x="2349298" y="2946681"/>
            <a:ext cx="1190625" cy="13811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numCol="1" anchor="ctr" anchorCtr="0" compatLnSpc="1">
            <a:norm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Kontrapunkt Bob" panose="02000000000000000000" pitchFamily="50" charset="0"/>
                <a:ea typeface="+mn-ea"/>
                <a:cs typeface="+mn-cs"/>
              </a:defRPr>
            </a:lvl1pPr>
            <a:lvl2pPr marL="4572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90" name="Text Placeholder 2"/>
          <p:cNvSpPr>
            <a:spLocks noGrp="1"/>
          </p:cNvSpPr>
          <p:nvPr/>
        </p:nvSpPr>
        <p:spPr>
          <a:xfrm>
            <a:off x="3082723" y="4202394"/>
            <a:ext cx="1190625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norm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Kontrapunkt Bob" panose="02000000000000000000" pitchFamily="50" charset="0"/>
                <a:ea typeface="+mn-ea"/>
                <a:cs typeface="+mn-cs"/>
              </a:defRPr>
            </a:lvl1pPr>
            <a:lvl2pPr marL="4572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91" name="Text Placeholder 2"/>
          <p:cNvSpPr>
            <a:spLocks noGrp="1"/>
          </p:cNvSpPr>
          <p:nvPr/>
        </p:nvSpPr>
        <p:spPr>
          <a:xfrm>
            <a:off x="2349298" y="5483506"/>
            <a:ext cx="1190625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norm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Kontrapunkt Bob" panose="02000000000000000000" pitchFamily="50" charset="0"/>
                <a:ea typeface="+mn-ea"/>
                <a:cs typeface="+mn-cs"/>
              </a:defRPr>
            </a:lvl1pPr>
            <a:lvl2pPr marL="4572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92" name="Text Placeholder 2"/>
          <p:cNvSpPr>
            <a:spLocks noGrp="1"/>
          </p:cNvSpPr>
          <p:nvPr/>
        </p:nvSpPr>
        <p:spPr>
          <a:xfrm>
            <a:off x="896735" y="5477156"/>
            <a:ext cx="1190625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norm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Kontrapunkt Bob" panose="02000000000000000000" pitchFamily="50" charset="0"/>
                <a:ea typeface="+mn-ea"/>
                <a:cs typeface="+mn-cs"/>
              </a:defRPr>
            </a:lvl1pPr>
            <a:lvl2pPr marL="4572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93" name="Text Placeholder 2"/>
          <p:cNvSpPr>
            <a:spLocks noGrp="1"/>
          </p:cNvSpPr>
          <p:nvPr/>
        </p:nvSpPr>
        <p:spPr>
          <a:xfrm>
            <a:off x="149023" y="4227794"/>
            <a:ext cx="1190625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norm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Kontrapunkt Bob" panose="02000000000000000000" pitchFamily="50" charset="0"/>
                <a:ea typeface="+mn-ea"/>
                <a:cs typeface="+mn-cs"/>
              </a:defRPr>
            </a:lvl1pPr>
            <a:lvl2pPr marL="4572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94" name="Shape 1139"/>
          <p:cNvSpPr/>
          <p:nvPr/>
        </p:nvSpPr>
        <p:spPr>
          <a:xfrm rot="1790900">
            <a:off x="1490460" y="4229381"/>
            <a:ext cx="1484313" cy="1285875"/>
          </a:xfrm>
          <a:custGeom>
            <a:avLst/>
            <a:gdLst>
              <a:gd name="T0" fmla="*/ 742249 w 21600"/>
              <a:gd name="T1" fmla="*/ 642811 h 21600"/>
              <a:gd name="T2" fmla="*/ 742249 w 21600"/>
              <a:gd name="T3" fmla="*/ 642811 h 21600"/>
              <a:gd name="T4" fmla="*/ 742249 w 21600"/>
              <a:gd name="T5" fmla="*/ 642811 h 21600"/>
              <a:gd name="T6" fmla="*/ 742249 w 21600"/>
              <a:gd name="T7" fmla="*/ 642811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5400" y="21600"/>
                </a:moveTo>
                <a:lnTo>
                  <a:pt x="0" y="10800"/>
                </a:lnTo>
                <a:lnTo>
                  <a:pt x="5400" y="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cubicBezTo>
                  <a:pt x="16200" y="21600"/>
                  <a:pt x="5400" y="21600"/>
                  <a:pt x="5400" y="2160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38100" tIns="38100" rIns="38100" bIns="3810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95" name="Text Placeholder 2"/>
          <p:cNvSpPr>
            <a:spLocks noGrp="1"/>
          </p:cNvSpPr>
          <p:nvPr/>
        </p:nvSpPr>
        <p:spPr>
          <a:xfrm>
            <a:off x="1601585" y="4135719"/>
            <a:ext cx="1271588" cy="146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norm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Kontrapunkt Bob" panose="02000000000000000000" pitchFamily="50" charset="0"/>
                <a:ea typeface="+mn-ea"/>
                <a:cs typeface="+mn-cs"/>
              </a:defRPr>
            </a:lvl1pPr>
            <a:lvl2pPr marL="4572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None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96" name="Freeform 250"/>
          <p:cNvSpPr/>
          <p:nvPr/>
        </p:nvSpPr>
        <p:spPr>
          <a:xfrm>
            <a:off x="3568498" y="4655624"/>
            <a:ext cx="217488" cy="401638"/>
          </a:xfrm>
          <a:custGeom>
            <a:avLst/>
            <a:gdLst>
              <a:gd name="T0" fmla="*/ 57 w 137"/>
              <a:gd name="T1" fmla="*/ 0 h 253"/>
              <a:gd name="T2" fmla="*/ 124 w 137"/>
              <a:gd name="T3" fmla="*/ 0 h 253"/>
              <a:gd name="T4" fmla="*/ 124 w 137"/>
              <a:gd name="T5" fmla="*/ 39 h 253"/>
              <a:gd name="T6" fmla="*/ 111 w 137"/>
              <a:gd name="T7" fmla="*/ 39 h 253"/>
              <a:gd name="T8" fmla="*/ 137 w 137"/>
              <a:gd name="T9" fmla="*/ 208 h 253"/>
              <a:gd name="T10" fmla="*/ 93 w 137"/>
              <a:gd name="T11" fmla="*/ 253 h 253"/>
              <a:gd name="T12" fmla="*/ 44 w 137"/>
              <a:gd name="T13" fmla="*/ 210 h 253"/>
              <a:gd name="T14" fmla="*/ 60 w 137"/>
              <a:gd name="T15" fmla="*/ 117 h 253"/>
              <a:gd name="T16" fmla="*/ 11 w 137"/>
              <a:gd name="T17" fmla="*/ 159 h 253"/>
              <a:gd name="T18" fmla="*/ 0 w 137"/>
              <a:gd name="T19" fmla="*/ 142 h 253"/>
              <a:gd name="T20" fmla="*/ 66 w 137"/>
              <a:gd name="T21" fmla="*/ 71 h 253"/>
              <a:gd name="T22" fmla="*/ 71 w 137"/>
              <a:gd name="T23" fmla="*/ 39 h 253"/>
              <a:gd name="T24" fmla="*/ 57 w 137"/>
              <a:gd name="T25" fmla="*/ 39 h 253"/>
              <a:gd name="T26" fmla="*/ 57 w 137"/>
              <a:gd name="T27" fmla="*/ 0 h 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37" h="253">
                <a:moveTo>
                  <a:pt x="57" y="0"/>
                </a:moveTo>
                <a:lnTo>
                  <a:pt x="124" y="0"/>
                </a:lnTo>
                <a:lnTo>
                  <a:pt x="124" y="39"/>
                </a:lnTo>
                <a:lnTo>
                  <a:pt x="111" y="39"/>
                </a:lnTo>
                <a:lnTo>
                  <a:pt x="137" y="208"/>
                </a:lnTo>
                <a:lnTo>
                  <a:pt x="93" y="253"/>
                </a:lnTo>
                <a:lnTo>
                  <a:pt x="44" y="210"/>
                </a:lnTo>
                <a:lnTo>
                  <a:pt x="60" y="117"/>
                </a:lnTo>
                <a:lnTo>
                  <a:pt x="11" y="159"/>
                </a:lnTo>
                <a:lnTo>
                  <a:pt x="0" y="142"/>
                </a:lnTo>
                <a:lnTo>
                  <a:pt x="66" y="71"/>
                </a:lnTo>
                <a:lnTo>
                  <a:pt x="71" y="39"/>
                </a:lnTo>
                <a:lnTo>
                  <a:pt x="57" y="39"/>
                </a:lnTo>
                <a:lnTo>
                  <a:pt x="5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/>
          </a:p>
        </p:txBody>
      </p:sp>
      <p:sp>
        <p:nvSpPr>
          <p:cNvPr id="97" name="Freeform 277"/>
          <p:cNvSpPr>
            <a:spLocks noEditPoints="1"/>
          </p:cNvSpPr>
          <p:nvPr/>
        </p:nvSpPr>
        <p:spPr>
          <a:xfrm>
            <a:off x="544615" y="4649277"/>
            <a:ext cx="271463" cy="373063"/>
          </a:xfrm>
          <a:custGeom>
            <a:avLst/>
            <a:gdLst>
              <a:gd name="T0" fmla="*/ 8 w 77"/>
              <a:gd name="T1" fmla="*/ 0 h 106"/>
              <a:gd name="T2" fmla="*/ 64 w 77"/>
              <a:gd name="T3" fmla="*/ 0 h 106"/>
              <a:gd name="T4" fmla="*/ 73 w 77"/>
              <a:gd name="T5" fmla="*/ 9 h 106"/>
              <a:gd name="T6" fmla="*/ 73 w 77"/>
              <a:gd name="T7" fmla="*/ 62 h 106"/>
              <a:gd name="T8" fmla="*/ 63 w 77"/>
              <a:gd name="T9" fmla="*/ 60 h 106"/>
              <a:gd name="T10" fmla="*/ 63 w 77"/>
              <a:gd name="T11" fmla="*/ 56 h 106"/>
              <a:gd name="T12" fmla="*/ 63 w 77"/>
              <a:gd name="T13" fmla="*/ 11 h 106"/>
              <a:gd name="T14" fmla="*/ 9 w 77"/>
              <a:gd name="T15" fmla="*/ 11 h 106"/>
              <a:gd name="T16" fmla="*/ 9 w 77"/>
              <a:gd name="T17" fmla="*/ 87 h 106"/>
              <a:gd name="T18" fmla="*/ 36 w 77"/>
              <a:gd name="T19" fmla="*/ 87 h 106"/>
              <a:gd name="T20" fmla="*/ 40 w 77"/>
              <a:gd name="T21" fmla="*/ 96 h 106"/>
              <a:gd name="T22" fmla="*/ 8 w 77"/>
              <a:gd name="T23" fmla="*/ 96 h 106"/>
              <a:gd name="T24" fmla="*/ 0 w 77"/>
              <a:gd name="T25" fmla="*/ 88 h 106"/>
              <a:gd name="T26" fmla="*/ 0 w 77"/>
              <a:gd name="T27" fmla="*/ 9 h 106"/>
              <a:gd name="T28" fmla="*/ 8 w 77"/>
              <a:gd name="T29" fmla="*/ 0 h 106"/>
              <a:gd name="T30" fmla="*/ 16 w 77"/>
              <a:gd name="T31" fmla="*/ 47 h 106"/>
              <a:gd name="T32" fmla="*/ 16 w 77"/>
              <a:gd name="T33" fmla="*/ 54 h 106"/>
              <a:gd name="T34" fmla="*/ 36 w 77"/>
              <a:gd name="T35" fmla="*/ 54 h 106"/>
              <a:gd name="T36" fmla="*/ 36 w 77"/>
              <a:gd name="T37" fmla="*/ 47 h 106"/>
              <a:gd name="T38" fmla="*/ 16 w 77"/>
              <a:gd name="T39" fmla="*/ 47 h 106"/>
              <a:gd name="T40" fmla="*/ 16 w 77"/>
              <a:gd name="T41" fmla="*/ 34 h 106"/>
              <a:gd name="T42" fmla="*/ 16 w 77"/>
              <a:gd name="T43" fmla="*/ 41 h 106"/>
              <a:gd name="T44" fmla="*/ 36 w 77"/>
              <a:gd name="T45" fmla="*/ 41 h 106"/>
              <a:gd name="T46" fmla="*/ 36 w 77"/>
              <a:gd name="T47" fmla="*/ 34 h 106"/>
              <a:gd name="T48" fmla="*/ 16 w 77"/>
              <a:gd name="T49" fmla="*/ 34 h 106"/>
              <a:gd name="T50" fmla="*/ 16 w 77"/>
              <a:gd name="T51" fmla="*/ 21 h 106"/>
              <a:gd name="T52" fmla="*/ 16 w 77"/>
              <a:gd name="T53" fmla="*/ 28 h 106"/>
              <a:gd name="T54" fmla="*/ 55 w 77"/>
              <a:gd name="T55" fmla="*/ 28 h 106"/>
              <a:gd name="T56" fmla="*/ 55 w 77"/>
              <a:gd name="T57" fmla="*/ 21 h 106"/>
              <a:gd name="T58" fmla="*/ 16 w 77"/>
              <a:gd name="T59" fmla="*/ 21 h 106"/>
              <a:gd name="T60" fmla="*/ 47 w 77"/>
              <a:gd name="T61" fmla="*/ 42 h 106"/>
              <a:gd name="T62" fmla="*/ 45 w 77"/>
              <a:gd name="T63" fmla="*/ 70 h 106"/>
              <a:gd name="T64" fmla="*/ 43 w 77"/>
              <a:gd name="T65" fmla="*/ 69 h 106"/>
              <a:gd name="T66" fmla="*/ 39 w 77"/>
              <a:gd name="T67" fmla="*/ 71 h 106"/>
              <a:gd name="T68" fmla="*/ 38 w 77"/>
              <a:gd name="T69" fmla="*/ 74 h 106"/>
              <a:gd name="T70" fmla="*/ 48 w 77"/>
              <a:gd name="T71" fmla="*/ 98 h 106"/>
              <a:gd name="T72" fmla="*/ 48 w 77"/>
              <a:gd name="T73" fmla="*/ 106 h 106"/>
              <a:gd name="T74" fmla="*/ 71 w 77"/>
              <a:gd name="T75" fmla="*/ 106 h 106"/>
              <a:gd name="T76" fmla="*/ 71 w 77"/>
              <a:gd name="T77" fmla="*/ 97 h 106"/>
              <a:gd name="T78" fmla="*/ 77 w 77"/>
              <a:gd name="T79" fmla="*/ 73 h 106"/>
              <a:gd name="T80" fmla="*/ 76 w 77"/>
              <a:gd name="T81" fmla="*/ 69 h 106"/>
              <a:gd name="T82" fmla="*/ 71 w 77"/>
              <a:gd name="T83" fmla="*/ 68 h 106"/>
              <a:gd name="T84" fmla="*/ 69 w 77"/>
              <a:gd name="T85" fmla="*/ 70 h 106"/>
              <a:gd name="T86" fmla="*/ 68 w 77"/>
              <a:gd name="T87" fmla="*/ 68 h 106"/>
              <a:gd name="T88" fmla="*/ 64 w 77"/>
              <a:gd name="T89" fmla="*/ 67 h 106"/>
              <a:gd name="T90" fmla="*/ 62 w 77"/>
              <a:gd name="T91" fmla="*/ 68 h 106"/>
              <a:gd name="T92" fmla="*/ 61 w 77"/>
              <a:gd name="T93" fmla="*/ 66 h 106"/>
              <a:gd name="T94" fmla="*/ 57 w 77"/>
              <a:gd name="T95" fmla="*/ 66 h 106"/>
              <a:gd name="T96" fmla="*/ 55 w 77"/>
              <a:gd name="T97" fmla="*/ 41 h 106"/>
              <a:gd name="T98" fmla="*/ 47 w 77"/>
              <a:gd name="T99" fmla="*/ 42 h 106"/>
              <a:gd name="T100" fmla="*/ 25 w 77"/>
              <a:gd name="T101" fmla="*/ 4 h 106"/>
              <a:gd name="T102" fmla="*/ 25 w 77"/>
              <a:gd name="T103" fmla="*/ 7 h 106"/>
              <a:gd name="T104" fmla="*/ 47 w 77"/>
              <a:gd name="T105" fmla="*/ 7 h 106"/>
              <a:gd name="T106" fmla="*/ 47 w 77"/>
              <a:gd name="T107" fmla="*/ 4 h 106"/>
              <a:gd name="T108" fmla="*/ 25 w 77"/>
              <a:gd name="T109" fmla="*/ 4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77" h="106">
                <a:moveTo>
                  <a:pt x="8" y="0"/>
                </a:moveTo>
                <a:cubicBezTo>
                  <a:pt x="64" y="0"/>
                  <a:pt x="64" y="0"/>
                  <a:pt x="64" y="0"/>
                </a:cubicBezTo>
                <a:cubicBezTo>
                  <a:pt x="69" y="0"/>
                  <a:pt x="73" y="4"/>
                  <a:pt x="73" y="9"/>
                </a:cubicBezTo>
                <a:cubicBezTo>
                  <a:pt x="73" y="62"/>
                  <a:pt x="73" y="62"/>
                  <a:pt x="73" y="62"/>
                </a:cubicBezTo>
                <a:cubicBezTo>
                  <a:pt x="63" y="60"/>
                  <a:pt x="63" y="60"/>
                  <a:pt x="63" y="60"/>
                </a:cubicBezTo>
                <a:cubicBezTo>
                  <a:pt x="63" y="56"/>
                  <a:pt x="63" y="56"/>
                  <a:pt x="63" y="56"/>
                </a:cubicBezTo>
                <a:cubicBezTo>
                  <a:pt x="63" y="11"/>
                  <a:pt x="63" y="11"/>
                  <a:pt x="63" y="11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87"/>
                  <a:pt x="9" y="87"/>
                  <a:pt x="9" y="87"/>
                </a:cubicBezTo>
                <a:cubicBezTo>
                  <a:pt x="36" y="87"/>
                  <a:pt x="36" y="87"/>
                  <a:pt x="36" y="87"/>
                </a:cubicBezTo>
                <a:cubicBezTo>
                  <a:pt x="40" y="96"/>
                  <a:pt x="40" y="96"/>
                  <a:pt x="40" y="96"/>
                </a:cubicBezTo>
                <a:cubicBezTo>
                  <a:pt x="8" y="96"/>
                  <a:pt x="8" y="96"/>
                  <a:pt x="8" y="96"/>
                </a:cubicBezTo>
                <a:cubicBezTo>
                  <a:pt x="4" y="96"/>
                  <a:pt x="0" y="93"/>
                  <a:pt x="0" y="88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8" y="0"/>
                </a:cubicBezTo>
                <a:close/>
                <a:moveTo>
                  <a:pt x="16" y="47"/>
                </a:moveTo>
                <a:cubicBezTo>
                  <a:pt x="16" y="54"/>
                  <a:pt x="16" y="54"/>
                  <a:pt x="16" y="54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47"/>
                  <a:pt x="36" y="47"/>
                  <a:pt x="36" y="47"/>
                </a:cubicBezTo>
                <a:cubicBezTo>
                  <a:pt x="16" y="47"/>
                  <a:pt x="16" y="47"/>
                  <a:pt x="16" y="47"/>
                </a:cubicBezTo>
                <a:close/>
                <a:moveTo>
                  <a:pt x="16" y="34"/>
                </a:moveTo>
                <a:cubicBezTo>
                  <a:pt x="16" y="41"/>
                  <a:pt x="16" y="41"/>
                  <a:pt x="16" y="41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34"/>
                  <a:pt x="36" y="34"/>
                  <a:pt x="36" y="34"/>
                </a:cubicBezTo>
                <a:cubicBezTo>
                  <a:pt x="16" y="34"/>
                  <a:pt x="16" y="34"/>
                  <a:pt x="16" y="34"/>
                </a:cubicBezTo>
                <a:close/>
                <a:moveTo>
                  <a:pt x="16" y="21"/>
                </a:moveTo>
                <a:cubicBezTo>
                  <a:pt x="16" y="28"/>
                  <a:pt x="16" y="28"/>
                  <a:pt x="16" y="28"/>
                </a:cubicBezTo>
                <a:cubicBezTo>
                  <a:pt x="55" y="28"/>
                  <a:pt x="55" y="28"/>
                  <a:pt x="55" y="28"/>
                </a:cubicBezTo>
                <a:cubicBezTo>
                  <a:pt x="55" y="21"/>
                  <a:pt x="55" y="21"/>
                  <a:pt x="55" y="21"/>
                </a:cubicBezTo>
                <a:cubicBezTo>
                  <a:pt x="16" y="21"/>
                  <a:pt x="16" y="21"/>
                  <a:pt x="16" y="21"/>
                </a:cubicBezTo>
                <a:close/>
                <a:moveTo>
                  <a:pt x="47" y="42"/>
                </a:moveTo>
                <a:cubicBezTo>
                  <a:pt x="45" y="70"/>
                  <a:pt x="45" y="70"/>
                  <a:pt x="45" y="70"/>
                </a:cubicBezTo>
                <a:cubicBezTo>
                  <a:pt x="43" y="69"/>
                  <a:pt x="43" y="69"/>
                  <a:pt x="43" y="69"/>
                </a:cubicBezTo>
                <a:cubicBezTo>
                  <a:pt x="39" y="71"/>
                  <a:pt x="39" y="71"/>
                  <a:pt x="39" y="71"/>
                </a:cubicBezTo>
                <a:cubicBezTo>
                  <a:pt x="38" y="74"/>
                  <a:pt x="38" y="74"/>
                  <a:pt x="38" y="74"/>
                </a:cubicBezTo>
                <a:cubicBezTo>
                  <a:pt x="48" y="98"/>
                  <a:pt x="48" y="98"/>
                  <a:pt x="48" y="98"/>
                </a:cubicBezTo>
                <a:cubicBezTo>
                  <a:pt x="48" y="106"/>
                  <a:pt x="48" y="106"/>
                  <a:pt x="48" y="106"/>
                </a:cubicBezTo>
                <a:cubicBezTo>
                  <a:pt x="71" y="106"/>
                  <a:pt x="71" y="106"/>
                  <a:pt x="71" y="106"/>
                </a:cubicBezTo>
                <a:cubicBezTo>
                  <a:pt x="71" y="97"/>
                  <a:pt x="71" y="97"/>
                  <a:pt x="71" y="97"/>
                </a:cubicBezTo>
                <a:cubicBezTo>
                  <a:pt x="77" y="73"/>
                  <a:pt x="77" y="73"/>
                  <a:pt x="77" y="73"/>
                </a:cubicBezTo>
                <a:cubicBezTo>
                  <a:pt x="76" y="69"/>
                  <a:pt x="76" y="69"/>
                  <a:pt x="76" y="69"/>
                </a:cubicBezTo>
                <a:cubicBezTo>
                  <a:pt x="71" y="68"/>
                  <a:pt x="71" y="68"/>
                  <a:pt x="71" y="68"/>
                </a:cubicBezTo>
                <a:cubicBezTo>
                  <a:pt x="69" y="70"/>
                  <a:pt x="69" y="70"/>
                  <a:pt x="69" y="70"/>
                </a:cubicBezTo>
                <a:cubicBezTo>
                  <a:pt x="68" y="68"/>
                  <a:pt x="68" y="68"/>
                  <a:pt x="68" y="68"/>
                </a:cubicBezTo>
                <a:cubicBezTo>
                  <a:pt x="64" y="67"/>
                  <a:pt x="64" y="67"/>
                  <a:pt x="64" y="67"/>
                </a:cubicBezTo>
                <a:cubicBezTo>
                  <a:pt x="62" y="68"/>
                  <a:pt x="62" y="68"/>
                  <a:pt x="62" y="68"/>
                </a:cubicBezTo>
                <a:cubicBezTo>
                  <a:pt x="61" y="66"/>
                  <a:pt x="61" y="66"/>
                  <a:pt x="61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5" y="41"/>
                  <a:pt x="55" y="41"/>
                  <a:pt x="55" y="41"/>
                </a:cubicBezTo>
                <a:cubicBezTo>
                  <a:pt x="47" y="42"/>
                  <a:pt x="47" y="42"/>
                  <a:pt x="47" y="42"/>
                </a:cubicBezTo>
                <a:close/>
                <a:moveTo>
                  <a:pt x="25" y="4"/>
                </a:moveTo>
                <a:cubicBezTo>
                  <a:pt x="25" y="7"/>
                  <a:pt x="25" y="7"/>
                  <a:pt x="25" y="7"/>
                </a:cubicBezTo>
                <a:cubicBezTo>
                  <a:pt x="47" y="7"/>
                  <a:pt x="47" y="7"/>
                  <a:pt x="47" y="7"/>
                </a:cubicBezTo>
                <a:cubicBezTo>
                  <a:pt x="47" y="4"/>
                  <a:pt x="47" y="4"/>
                  <a:pt x="47" y="4"/>
                </a:cubicBezTo>
                <a:lnTo>
                  <a:pt x="25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/>
          </a:p>
        </p:txBody>
      </p:sp>
      <p:sp>
        <p:nvSpPr>
          <p:cNvPr id="98" name="Freeform 283"/>
          <p:cNvSpPr>
            <a:spLocks noEditPoints="1"/>
          </p:cNvSpPr>
          <p:nvPr/>
        </p:nvSpPr>
        <p:spPr>
          <a:xfrm>
            <a:off x="1969648" y="4638607"/>
            <a:ext cx="333375" cy="422275"/>
          </a:xfrm>
          <a:custGeom>
            <a:avLst/>
            <a:gdLst>
              <a:gd name="T0" fmla="*/ 41 w 95"/>
              <a:gd name="T1" fmla="*/ 0 h 120"/>
              <a:gd name="T2" fmla="*/ 29 w 95"/>
              <a:gd name="T3" fmla="*/ 7 h 120"/>
              <a:gd name="T4" fmla="*/ 29 w 95"/>
              <a:gd name="T5" fmla="*/ 7 h 120"/>
              <a:gd name="T6" fmla="*/ 14 w 95"/>
              <a:gd name="T7" fmla="*/ 1 h 120"/>
              <a:gd name="T8" fmla="*/ 3 w 95"/>
              <a:gd name="T9" fmla="*/ 8 h 120"/>
              <a:gd name="T10" fmla="*/ 0 w 95"/>
              <a:gd name="T11" fmla="*/ 21 h 120"/>
              <a:gd name="T12" fmla="*/ 3 w 95"/>
              <a:gd name="T13" fmla="*/ 34 h 120"/>
              <a:gd name="T14" fmla="*/ 14 w 95"/>
              <a:gd name="T15" fmla="*/ 40 h 120"/>
              <a:gd name="T16" fmla="*/ 31 w 95"/>
              <a:gd name="T17" fmla="*/ 37 h 120"/>
              <a:gd name="T18" fmla="*/ 41 w 95"/>
              <a:gd name="T19" fmla="*/ 41 h 120"/>
              <a:gd name="T20" fmla="*/ 43 w 95"/>
              <a:gd name="T21" fmla="*/ 41 h 120"/>
              <a:gd name="T22" fmla="*/ 57 w 95"/>
              <a:gd name="T23" fmla="*/ 56 h 120"/>
              <a:gd name="T24" fmla="*/ 68 w 95"/>
              <a:gd name="T25" fmla="*/ 58 h 120"/>
              <a:gd name="T26" fmla="*/ 66 w 95"/>
              <a:gd name="T27" fmla="*/ 78 h 120"/>
              <a:gd name="T28" fmla="*/ 65 w 95"/>
              <a:gd name="T29" fmla="*/ 120 h 120"/>
              <a:gd name="T30" fmla="*/ 75 w 95"/>
              <a:gd name="T31" fmla="*/ 120 h 120"/>
              <a:gd name="T32" fmla="*/ 77 w 95"/>
              <a:gd name="T33" fmla="*/ 84 h 120"/>
              <a:gd name="T34" fmla="*/ 82 w 95"/>
              <a:gd name="T35" fmla="*/ 84 h 120"/>
              <a:gd name="T36" fmla="*/ 84 w 95"/>
              <a:gd name="T37" fmla="*/ 120 h 120"/>
              <a:gd name="T38" fmla="*/ 95 w 95"/>
              <a:gd name="T39" fmla="*/ 120 h 120"/>
              <a:gd name="T40" fmla="*/ 92 w 95"/>
              <a:gd name="T41" fmla="*/ 78 h 120"/>
              <a:gd name="T42" fmla="*/ 94 w 95"/>
              <a:gd name="T43" fmla="*/ 41 h 120"/>
              <a:gd name="T44" fmla="*/ 74 w 95"/>
              <a:gd name="T45" fmla="*/ 41 h 120"/>
              <a:gd name="T46" fmla="*/ 70 w 95"/>
              <a:gd name="T47" fmla="*/ 35 h 120"/>
              <a:gd name="T48" fmla="*/ 71 w 95"/>
              <a:gd name="T49" fmla="*/ 35 h 120"/>
              <a:gd name="T50" fmla="*/ 79 w 95"/>
              <a:gd name="T51" fmla="*/ 38 h 120"/>
              <a:gd name="T52" fmla="*/ 91 w 95"/>
              <a:gd name="T53" fmla="*/ 26 h 120"/>
              <a:gd name="T54" fmla="*/ 79 w 95"/>
              <a:gd name="T55" fmla="*/ 14 h 120"/>
              <a:gd name="T56" fmla="*/ 71 w 95"/>
              <a:gd name="T57" fmla="*/ 18 h 120"/>
              <a:gd name="T58" fmla="*/ 48 w 95"/>
              <a:gd name="T59" fmla="*/ 2 h 120"/>
              <a:gd name="T60" fmla="*/ 41 w 95"/>
              <a:gd name="T61" fmla="*/ 0 h 120"/>
              <a:gd name="T62" fmla="*/ 65 w 95"/>
              <a:gd name="T63" fmla="*/ 43 h 120"/>
              <a:gd name="T64" fmla="*/ 58 w 95"/>
              <a:gd name="T65" fmla="*/ 46 h 120"/>
              <a:gd name="T66" fmla="*/ 51 w 95"/>
              <a:gd name="T67" fmla="*/ 39 h 120"/>
              <a:gd name="T68" fmla="*/ 62 w 95"/>
              <a:gd name="T69" fmla="*/ 37 h 120"/>
              <a:gd name="T70" fmla="*/ 65 w 95"/>
              <a:gd name="T71" fmla="*/ 43 h 120"/>
              <a:gd name="T72" fmla="*/ 10 w 95"/>
              <a:gd name="T73" fmla="*/ 12 h 120"/>
              <a:gd name="T74" fmla="*/ 14 w 95"/>
              <a:gd name="T75" fmla="*/ 9 h 120"/>
              <a:gd name="T76" fmla="*/ 18 w 95"/>
              <a:gd name="T77" fmla="*/ 12 h 120"/>
              <a:gd name="T78" fmla="*/ 21 w 95"/>
              <a:gd name="T79" fmla="*/ 21 h 120"/>
              <a:gd name="T80" fmla="*/ 18 w 95"/>
              <a:gd name="T81" fmla="*/ 30 h 120"/>
              <a:gd name="T82" fmla="*/ 14 w 95"/>
              <a:gd name="T83" fmla="*/ 32 h 120"/>
              <a:gd name="T84" fmla="*/ 10 w 95"/>
              <a:gd name="T85" fmla="*/ 30 h 120"/>
              <a:gd name="T86" fmla="*/ 7 w 95"/>
              <a:gd name="T87" fmla="*/ 21 h 120"/>
              <a:gd name="T88" fmla="*/ 10 w 95"/>
              <a:gd name="T89" fmla="*/ 12 h 120"/>
              <a:gd name="T90" fmla="*/ 35 w 95"/>
              <a:gd name="T91" fmla="*/ 11 h 120"/>
              <a:gd name="T92" fmla="*/ 41 w 95"/>
              <a:gd name="T93" fmla="*/ 8 h 120"/>
              <a:gd name="T94" fmla="*/ 47 w 95"/>
              <a:gd name="T95" fmla="*/ 11 h 120"/>
              <a:gd name="T96" fmla="*/ 50 w 95"/>
              <a:gd name="T97" fmla="*/ 21 h 120"/>
              <a:gd name="T98" fmla="*/ 47 w 95"/>
              <a:gd name="T99" fmla="*/ 30 h 120"/>
              <a:gd name="T100" fmla="*/ 41 w 95"/>
              <a:gd name="T101" fmla="*/ 34 h 120"/>
              <a:gd name="T102" fmla="*/ 35 w 95"/>
              <a:gd name="T103" fmla="*/ 30 h 120"/>
              <a:gd name="T104" fmla="*/ 33 w 95"/>
              <a:gd name="T105" fmla="*/ 21 h 120"/>
              <a:gd name="T106" fmla="*/ 35 w 95"/>
              <a:gd name="T107" fmla="*/ 11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5" h="120">
                <a:moveTo>
                  <a:pt x="41" y="0"/>
                </a:moveTo>
                <a:cubicBezTo>
                  <a:pt x="37" y="0"/>
                  <a:pt x="32" y="2"/>
                  <a:pt x="29" y="7"/>
                </a:cubicBezTo>
                <a:cubicBezTo>
                  <a:pt x="29" y="7"/>
                  <a:pt x="29" y="7"/>
                  <a:pt x="29" y="7"/>
                </a:cubicBezTo>
                <a:cubicBezTo>
                  <a:pt x="25" y="6"/>
                  <a:pt x="18" y="1"/>
                  <a:pt x="14" y="1"/>
                </a:cubicBezTo>
                <a:cubicBezTo>
                  <a:pt x="10" y="1"/>
                  <a:pt x="6" y="4"/>
                  <a:pt x="3" y="8"/>
                </a:cubicBezTo>
                <a:cubicBezTo>
                  <a:pt x="1" y="11"/>
                  <a:pt x="0" y="16"/>
                  <a:pt x="0" y="21"/>
                </a:cubicBezTo>
                <a:cubicBezTo>
                  <a:pt x="0" y="26"/>
                  <a:pt x="1" y="30"/>
                  <a:pt x="3" y="34"/>
                </a:cubicBezTo>
                <a:cubicBezTo>
                  <a:pt x="6" y="38"/>
                  <a:pt x="10" y="40"/>
                  <a:pt x="14" y="40"/>
                </a:cubicBezTo>
                <a:cubicBezTo>
                  <a:pt x="18" y="40"/>
                  <a:pt x="27" y="38"/>
                  <a:pt x="31" y="37"/>
                </a:cubicBezTo>
                <a:cubicBezTo>
                  <a:pt x="34" y="40"/>
                  <a:pt x="38" y="41"/>
                  <a:pt x="41" y="41"/>
                </a:cubicBezTo>
                <a:cubicBezTo>
                  <a:pt x="42" y="41"/>
                  <a:pt x="43" y="41"/>
                  <a:pt x="43" y="41"/>
                </a:cubicBezTo>
                <a:cubicBezTo>
                  <a:pt x="57" y="56"/>
                  <a:pt x="57" y="56"/>
                  <a:pt x="57" y="56"/>
                </a:cubicBezTo>
                <a:cubicBezTo>
                  <a:pt x="68" y="58"/>
                  <a:pt x="68" y="58"/>
                  <a:pt x="68" y="58"/>
                </a:cubicBezTo>
                <a:cubicBezTo>
                  <a:pt x="66" y="78"/>
                  <a:pt x="66" y="78"/>
                  <a:pt x="66" y="78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7" y="84"/>
                  <a:pt x="77" y="84"/>
                  <a:pt x="77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4" y="120"/>
                  <a:pt x="84" y="120"/>
                  <a:pt x="84" y="120"/>
                </a:cubicBezTo>
                <a:cubicBezTo>
                  <a:pt x="95" y="120"/>
                  <a:pt x="95" y="120"/>
                  <a:pt x="95" y="120"/>
                </a:cubicBezTo>
                <a:cubicBezTo>
                  <a:pt x="92" y="78"/>
                  <a:pt x="92" y="78"/>
                  <a:pt x="92" y="78"/>
                </a:cubicBezTo>
                <a:cubicBezTo>
                  <a:pt x="94" y="41"/>
                  <a:pt x="94" y="41"/>
                  <a:pt x="94" y="41"/>
                </a:cubicBezTo>
                <a:cubicBezTo>
                  <a:pt x="74" y="41"/>
                  <a:pt x="74" y="41"/>
                  <a:pt x="74" y="41"/>
                </a:cubicBezTo>
                <a:cubicBezTo>
                  <a:pt x="70" y="35"/>
                  <a:pt x="70" y="35"/>
                  <a:pt x="70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3" y="37"/>
                  <a:pt x="76" y="38"/>
                  <a:pt x="79" y="38"/>
                </a:cubicBezTo>
                <a:cubicBezTo>
                  <a:pt x="86" y="38"/>
                  <a:pt x="91" y="33"/>
                  <a:pt x="91" y="26"/>
                </a:cubicBezTo>
                <a:cubicBezTo>
                  <a:pt x="91" y="19"/>
                  <a:pt x="86" y="14"/>
                  <a:pt x="79" y="14"/>
                </a:cubicBezTo>
                <a:cubicBezTo>
                  <a:pt x="76" y="14"/>
                  <a:pt x="73" y="15"/>
                  <a:pt x="71" y="18"/>
                </a:cubicBezTo>
                <a:cubicBezTo>
                  <a:pt x="48" y="2"/>
                  <a:pt x="48" y="2"/>
                  <a:pt x="48" y="2"/>
                </a:cubicBezTo>
                <a:cubicBezTo>
                  <a:pt x="46" y="1"/>
                  <a:pt x="44" y="0"/>
                  <a:pt x="41" y="0"/>
                </a:cubicBezTo>
                <a:close/>
                <a:moveTo>
                  <a:pt x="65" y="43"/>
                </a:moveTo>
                <a:cubicBezTo>
                  <a:pt x="58" y="46"/>
                  <a:pt x="58" y="46"/>
                  <a:pt x="58" y="46"/>
                </a:cubicBezTo>
                <a:cubicBezTo>
                  <a:pt x="51" y="39"/>
                  <a:pt x="51" y="39"/>
                  <a:pt x="51" y="39"/>
                </a:cubicBezTo>
                <a:cubicBezTo>
                  <a:pt x="62" y="37"/>
                  <a:pt x="62" y="37"/>
                  <a:pt x="62" y="37"/>
                </a:cubicBezTo>
                <a:cubicBezTo>
                  <a:pt x="65" y="43"/>
                  <a:pt x="65" y="43"/>
                  <a:pt x="65" y="43"/>
                </a:cubicBezTo>
                <a:close/>
                <a:moveTo>
                  <a:pt x="10" y="12"/>
                </a:moveTo>
                <a:cubicBezTo>
                  <a:pt x="11" y="10"/>
                  <a:pt x="12" y="9"/>
                  <a:pt x="14" y="9"/>
                </a:cubicBezTo>
                <a:cubicBezTo>
                  <a:pt x="16" y="9"/>
                  <a:pt x="17" y="10"/>
                  <a:pt x="18" y="12"/>
                </a:cubicBezTo>
                <a:cubicBezTo>
                  <a:pt x="20" y="14"/>
                  <a:pt x="21" y="17"/>
                  <a:pt x="21" y="21"/>
                </a:cubicBezTo>
                <a:cubicBezTo>
                  <a:pt x="21" y="24"/>
                  <a:pt x="20" y="27"/>
                  <a:pt x="18" y="30"/>
                </a:cubicBezTo>
                <a:cubicBezTo>
                  <a:pt x="17" y="31"/>
                  <a:pt x="16" y="32"/>
                  <a:pt x="14" y="32"/>
                </a:cubicBezTo>
                <a:cubicBezTo>
                  <a:pt x="12" y="32"/>
                  <a:pt x="11" y="31"/>
                  <a:pt x="10" y="30"/>
                </a:cubicBezTo>
                <a:cubicBezTo>
                  <a:pt x="8" y="27"/>
                  <a:pt x="7" y="24"/>
                  <a:pt x="7" y="21"/>
                </a:cubicBezTo>
                <a:cubicBezTo>
                  <a:pt x="7" y="17"/>
                  <a:pt x="8" y="14"/>
                  <a:pt x="10" y="12"/>
                </a:cubicBezTo>
                <a:close/>
                <a:moveTo>
                  <a:pt x="35" y="11"/>
                </a:moveTo>
                <a:cubicBezTo>
                  <a:pt x="37" y="9"/>
                  <a:pt x="39" y="8"/>
                  <a:pt x="41" y="8"/>
                </a:cubicBezTo>
                <a:cubicBezTo>
                  <a:pt x="43" y="8"/>
                  <a:pt x="45" y="9"/>
                  <a:pt x="47" y="11"/>
                </a:cubicBezTo>
                <a:cubicBezTo>
                  <a:pt x="49" y="13"/>
                  <a:pt x="50" y="17"/>
                  <a:pt x="50" y="21"/>
                </a:cubicBezTo>
                <a:cubicBezTo>
                  <a:pt x="50" y="24"/>
                  <a:pt x="49" y="28"/>
                  <a:pt x="47" y="30"/>
                </a:cubicBezTo>
                <a:cubicBezTo>
                  <a:pt x="45" y="32"/>
                  <a:pt x="43" y="34"/>
                  <a:pt x="41" y="34"/>
                </a:cubicBezTo>
                <a:cubicBezTo>
                  <a:pt x="39" y="34"/>
                  <a:pt x="37" y="32"/>
                  <a:pt x="35" y="30"/>
                </a:cubicBezTo>
                <a:cubicBezTo>
                  <a:pt x="34" y="28"/>
                  <a:pt x="33" y="24"/>
                  <a:pt x="33" y="21"/>
                </a:cubicBezTo>
                <a:cubicBezTo>
                  <a:pt x="33" y="17"/>
                  <a:pt x="34" y="13"/>
                  <a:pt x="35" y="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/>
          </a:p>
        </p:txBody>
      </p:sp>
      <p:sp>
        <p:nvSpPr>
          <p:cNvPr id="99" name="Freeform 288"/>
          <p:cNvSpPr>
            <a:spLocks noEditPoints="1"/>
          </p:cNvSpPr>
          <p:nvPr/>
        </p:nvSpPr>
        <p:spPr>
          <a:xfrm>
            <a:off x="2807542" y="3306127"/>
            <a:ext cx="384175" cy="366713"/>
          </a:xfrm>
          <a:custGeom>
            <a:avLst/>
            <a:gdLst>
              <a:gd name="T0" fmla="*/ 86 w 109"/>
              <a:gd name="T1" fmla="*/ 10 h 104"/>
              <a:gd name="T2" fmla="*/ 94 w 109"/>
              <a:gd name="T3" fmla="*/ 46 h 104"/>
              <a:gd name="T4" fmla="*/ 83 w 109"/>
              <a:gd name="T5" fmla="*/ 58 h 104"/>
              <a:gd name="T6" fmla="*/ 82 w 109"/>
              <a:gd name="T7" fmla="*/ 53 h 104"/>
              <a:gd name="T8" fmla="*/ 85 w 109"/>
              <a:gd name="T9" fmla="*/ 47 h 104"/>
              <a:gd name="T10" fmla="*/ 77 w 109"/>
              <a:gd name="T11" fmla="*/ 51 h 104"/>
              <a:gd name="T12" fmla="*/ 38 w 109"/>
              <a:gd name="T13" fmla="*/ 47 h 104"/>
              <a:gd name="T14" fmla="*/ 39 w 109"/>
              <a:gd name="T15" fmla="*/ 51 h 104"/>
              <a:gd name="T16" fmla="*/ 28 w 109"/>
              <a:gd name="T17" fmla="*/ 34 h 104"/>
              <a:gd name="T18" fmla="*/ 62 w 109"/>
              <a:gd name="T19" fmla="*/ 0 h 104"/>
              <a:gd name="T20" fmla="*/ 37 w 109"/>
              <a:gd name="T21" fmla="*/ 103 h 104"/>
              <a:gd name="T22" fmla="*/ 88 w 109"/>
              <a:gd name="T23" fmla="*/ 84 h 104"/>
              <a:gd name="T24" fmla="*/ 98 w 109"/>
              <a:gd name="T25" fmla="*/ 51 h 104"/>
              <a:gd name="T26" fmla="*/ 49 w 109"/>
              <a:gd name="T27" fmla="*/ 67 h 104"/>
              <a:gd name="T28" fmla="*/ 77 w 109"/>
              <a:gd name="T29" fmla="*/ 58 h 104"/>
              <a:gd name="T30" fmla="*/ 90 w 109"/>
              <a:gd name="T31" fmla="*/ 35 h 104"/>
              <a:gd name="T32" fmla="*/ 79 w 109"/>
              <a:gd name="T33" fmla="*/ 43 h 104"/>
              <a:gd name="T34" fmla="*/ 90 w 109"/>
              <a:gd name="T35" fmla="*/ 35 h 104"/>
              <a:gd name="T36" fmla="*/ 64 w 109"/>
              <a:gd name="T37" fmla="*/ 35 h 104"/>
              <a:gd name="T38" fmla="*/ 73 w 109"/>
              <a:gd name="T39" fmla="*/ 45 h 104"/>
              <a:gd name="T40" fmla="*/ 59 w 109"/>
              <a:gd name="T41" fmla="*/ 35 h 104"/>
              <a:gd name="T42" fmla="*/ 51 w 109"/>
              <a:gd name="T43" fmla="*/ 45 h 104"/>
              <a:gd name="T44" fmla="*/ 59 w 109"/>
              <a:gd name="T45" fmla="*/ 35 h 104"/>
              <a:gd name="T46" fmla="*/ 34 w 109"/>
              <a:gd name="T47" fmla="*/ 35 h 104"/>
              <a:gd name="T48" fmla="*/ 44 w 109"/>
              <a:gd name="T49" fmla="*/ 43 h 104"/>
              <a:gd name="T50" fmla="*/ 35 w 109"/>
              <a:gd name="T51" fmla="*/ 30 h 104"/>
              <a:gd name="T52" fmla="*/ 44 w 109"/>
              <a:gd name="T53" fmla="*/ 24 h 104"/>
              <a:gd name="T54" fmla="*/ 35 w 109"/>
              <a:gd name="T55" fmla="*/ 30 h 104"/>
              <a:gd name="T56" fmla="*/ 59 w 109"/>
              <a:gd name="T57" fmla="*/ 30 h 104"/>
              <a:gd name="T58" fmla="*/ 51 w 109"/>
              <a:gd name="T59" fmla="*/ 22 h 104"/>
              <a:gd name="T60" fmla="*/ 64 w 109"/>
              <a:gd name="T61" fmla="*/ 30 h 104"/>
              <a:gd name="T62" fmla="*/ 73 w 109"/>
              <a:gd name="T63" fmla="*/ 22 h 104"/>
              <a:gd name="T64" fmla="*/ 64 w 109"/>
              <a:gd name="T65" fmla="*/ 30 h 104"/>
              <a:gd name="T66" fmla="*/ 89 w 109"/>
              <a:gd name="T67" fmla="*/ 30 h 104"/>
              <a:gd name="T68" fmla="*/ 79 w 109"/>
              <a:gd name="T69" fmla="*/ 24 h 104"/>
              <a:gd name="T70" fmla="*/ 64 w 109"/>
              <a:gd name="T71" fmla="*/ 6 h 104"/>
              <a:gd name="T72" fmla="*/ 71 w 109"/>
              <a:gd name="T73" fmla="*/ 16 h 104"/>
              <a:gd name="T74" fmla="*/ 64 w 109"/>
              <a:gd name="T75" fmla="*/ 6 h 104"/>
              <a:gd name="T76" fmla="*/ 59 w 109"/>
              <a:gd name="T77" fmla="*/ 6 h 104"/>
              <a:gd name="T78" fmla="*/ 52 w 109"/>
              <a:gd name="T79" fmla="*/ 16 h 104"/>
              <a:gd name="T80" fmla="*/ 46 w 109"/>
              <a:gd name="T81" fmla="*/ 17 h 104"/>
              <a:gd name="T82" fmla="*/ 50 w 109"/>
              <a:gd name="T83" fmla="*/ 8 h 104"/>
              <a:gd name="T84" fmla="*/ 36 w 109"/>
              <a:gd name="T85" fmla="*/ 21 h 104"/>
              <a:gd name="T86" fmla="*/ 46 w 109"/>
              <a:gd name="T87" fmla="*/ 17 h 104"/>
              <a:gd name="T88" fmla="*/ 75 w 109"/>
              <a:gd name="T89" fmla="*/ 10 h 104"/>
              <a:gd name="T90" fmla="*/ 85 w 109"/>
              <a:gd name="T91" fmla="*/ 20 h 104"/>
              <a:gd name="T92" fmla="*/ 82 w 109"/>
              <a:gd name="T93" fmla="*/ 1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9" h="104">
                <a:moveTo>
                  <a:pt x="62" y="0"/>
                </a:moveTo>
                <a:cubicBezTo>
                  <a:pt x="71" y="0"/>
                  <a:pt x="80" y="3"/>
                  <a:pt x="86" y="10"/>
                </a:cubicBezTo>
                <a:cubicBezTo>
                  <a:pt x="92" y="16"/>
                  <a:pt x="96" y="24"/>
                  <a:pt x="96" y="34"/>
                </a:cubicBezTo>
                <a:cubicBezTo>
                  <a:pt x="96" y="38"/>
                  <a:pt x="95" y="42"/>
                  <a:pt x="94" y="46"/>
                </a:cubicBezTo>
                <a:cubicBezTo>
                  <a:pt x="92" y="48"/>
                  <a:pt x="92" y="48"/>
                  <a:pt x="92" y="48"/>
                </a:cubicBezTo>
                <a:cubicBezTo>
                  <a:pt x="89" y="52"/>
                  <a:pt x="86" y="56"/>
                  <a:pt x="83" y="58"/>
                </a:cubicBezTo>
                <a:cubicBezTo>
                  <a:pt x="83" y="53"/>
                  <a:pt x="83" y="53"/>
                  <a:pt x="83" y="53"/>
                </a:cubicBezTo>
                <a:cubicBezTo>
                  <a:pt x="82" y="53"/>
                  <a:pt x="82" y="53"/>
                  <a:pt x="82" y="53"/>
                </a:cubicBezTo>
                <a:cubicBezTo>
                  <a:pt x="84" y="51"/>
                  <a:pt x="86" y="49"/>
                  <a:pt x="87" y="46"/>
                </a:cubicBezTo>
                <a:cubicBezTo>
                  <a:pt x="86" y="46"/>
                  <a:pt x="86" y="47"/>
                  <a:pt x="85" y="47"/>
                </a:cubicBezTo>
                <a:cubicBezTo>
                  <a:pt x="83" y="48"/>
                  <a:pt x="80" y="49"/>
                  <a:pt x="78" y="50"/>
                </a:cubicBezTo>
                <a:cubicBezTo>
                  <a:pt x="78" y="50"/>
                  <a:pt x="77" y="51"/>
                  <a:pt x="77" y="51"/>
                </a:cubicBezTo>
                <a:cubicBezTo>
                  <a:pt x="65" y="47"/>
                  <a:pt x="54" y="47"/>
                  <a:pt x="44" y="49"/>
                </a:cubicBezTo>
                <a:cubicBezTo>
                  <a:pt x="42" y="49"/>
                  <a:pt x="40" y="48"/>
                  <a:pt x="38" y="47"/>
                </a:cubicBezTo>
                <a:cubicBezTo>
                  <a:pt x="38" y="47"/>
                  <a:pt x="37" y="46"/>
                  <a:pt x="36" y="46"/>
                </a:cubicBezTo>
                <a:cubicBezTo>
                  <a:pt x="37" y="48"/>
                  <a:pt x="38" y="49"/>
                  <a:pt x="39" y="51"/>
                </a:cubicBezTo>
                <a:cubicBezTo>
                  <a:pt x="38" y="52"/>
                  <a:pt x="36" y="52"/>
                  <a:pt x="34" y="53"/>
                </a:cubicBezTo>
                <a:cubicBezTo>
                  <a:pt x="30" y="48"/>
                  <a:pt x="28" y="41"/>
                  <a:pt x="28" y="34"/>
                </a:cubicBezTo>
                <a:cubicBezTo>
                  <a:pt x="28" y="24"/>
                  <a:pt x="31" y="16"/>
                  <a:pt x="38" y="10"/>
                </a:cubicBezTo>
                <a:cubicBezTo>
                  <a:pt x="44" y="3"/>
                  <a:pt x="52" y="0"/>
                  <a:pt x="62" y="0"/>
                </a:cubicBezTo>
                <a:close/>
                <a:moveTo>
                  <a:pt x="0" y="104"/>
                </a:moveTo>
                <a:cubicBezTo>
                  <a:pt x="37" y="103"/>
                  <a:pt x="37" y="103"/>
                  <a:pt x="37" y="103"/>
                </a:cubicBezTo>
                <a:cubicBezTo>
                  <a:pt x="42" y="86"/>
                  <a:pt x="42" y="86"/>
                  <a:pt x="42" y="86"/>
                </a:cubicBezTo>
                <a:cubicBezTo>
                  <a:pt x="88" y="84"/>
                  <a:pt x="88" y="84"/>
                  <a:pt x="88" y="84"/>
                </a:cubicBezTo>
                <a:cubicBezTo>
                  <a:pt x="109" y="52"/>
                  <a:pt x="109" y="52"/>
                  <a:pt x="109" y="52"/>
                </a:cubicBezTo>
                <a:cubicBezTo>
                  <a:pt x="98" y="51"/>
                  <a:pt x="98" y="51"/>
                  <a:pt x="98" y="51"/>
                </a:cubicBezTo>
                <a:cubicBezTo>
                  <a:pt x="83" y="72"/>
                  <a:pt x="70" y="74"/>
                  <a:pt x="49" y="68"/>
                </a:cubicBezTo>
                <a:cubicBezTo>
                  <a:pt x="49" y="67"/>
                  <a:pt x="49" y="67"/>
                  <a:pt x="49" y="67"/>
                </a:cubicBezTo>
                <a:cubicBezTo>
                  <a:pt x="66" y="70"/>
                  <a:pt x="73" y="68"/>
                  <a:pt x="77" y="64"/>
                </a:cubicBezTo>
                <a:cubicBezTo>
                  <a:pt x="77" y="58"/>
                  <a:pt x="77" y="58"/>
                  <a:pt x="77" y="58"/>
                </a:cubicBezTo>
                <a:cubicBezTo>
                  <a:pt x="38" y="44"/>
                  <a:pt x="15" y="73"/>
                  <a:pt x="0" y="104"/>
                </a:cubicBezTo>
                <a:close/>
                <a:moveTo>
                  <a:pt x="90" y="35"/>
                </a:moveTo>
                <a:cubicBezTo>
                  <a:pt x="80" y="35"/>
                  <a:pt x="80" y="35"/>
                  <a:pt x="80" y="35"/>
                </a:cubicBezTo>
                <a:cubicBezTo>
                  <a:pt x="80" y="38"/>
                  <a:pt x="80" y="41"/>
                  <a:pt x="79" y="43"/>
                </a:cubicBezTo>
                <a:cubicBezTo>
                  <a:pt x="80" y="43"/>
                  <a:pt x="81" y="42"/>
                  <a:pt x="83" y="42"/>
                </a:cubicBezTo>
                <a:cubicBezTo>
                  <a:pt x="86" y="40"/>
                  <a:pt x="89" y="38"/>
                  <a:pt x="90" y="35"/>
                </a:cubicBezTo>
                <a:close/>
                <a:moveTo>
                  <a:pt x="74" y="35"/>
                </a:moveTo>
                <a:cubicBezTo>
                  <a:pt x="64" y="35"/>
                  <a:pt x="64" y="35"/>
                  <a:pt x="64" y="35"/>
                </a:cubicBezTo>
                <a:cubicBezTo>
                  <a:pt x="64" y="46"/>
                  <a:pt x="64" y="46"/>
                  <a:pt x="64" y="46"/>
                </a:cubicBezTo>
                <a:cubicBezTo>
                  <a:pt x="67" y="46"/>
                  <a:pt x="70" y="46"/>
                  <a:pt x="73" y="45"/>
                </a:cubicBezTo>
                <a:cubicBezTo>
                  <a:pt x="74" y="42"/>
                  <a:pt x="74" y="39"/>
                  <a:pt x="74" y="35"/>
                </a:cubicBezTo>
                <a:close/>
                <a:moveTo>
                  <a:pt x="59" y="35"/>
                </a:moveTo>
                <a:cubicBezTo>
                  <a:pt x="50" y="35"/>
                  <a:pt x="50" y="35"/>
                  <a:pt x="50" y="35"/>
                </a:cubicBezTo>
                <a:cubicBezTo>
                  <a:pt x="50" y="39"/>
                  <a:pt x="50" y="42"/>
                  <a:pt x="51" y="45"/>
                </a:cubicBezTo>
                <a:cubicBezTo>
                  <a:pt x="53" y="46"/>
                  <a:pt x="56" y="46"/>
                  <a:pt x="59" y="46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44" y="35"/>
                </a:moveTo>
                <a:cubicBezTo>
                  <a:pt x="34" y="35"/>
                  <a:pt x="34" y="35"/>
                  <a:pt x="34" y="35"/>
                </a:cubicBezTo>
                <a:cubicBezTo>
                  <a:pt x="35" y="38"/>
                  <a:pt x="37" y="40"/>
                  <a:pt x="41" y="42"/>
                </a:cubicBezTo>
                <a:cubicBezTo>
                  <a:pt x="42" y="42"/>
                  <a:pt x="43" y="43"/>
                  <a:pt x="44" y="43"/>
                </a:cubicBezTo>
                <a:cubicBezTo>
                  <a:pt x="44" y="41"/>
                  <a:pt x="44" y="38"/>
                  <a:pt x="44" y="35"/>
                </a:cubicBezTo>
                <a:close/>
                <a:moveTo>
                  <a:pt x="35" y="30"/>
                </a:moveTo>
                <a:cubicBezTo>
                  <a:pt x="44" y="30"/>
                  <a:pt x="44" y="30"/>
                  <a:pt x="44" y="30"/>
                </a:cubicBezTo>
                <a:cubicBezTo>
                  <a:pt x="44" y="28"/>
                  <a:pt x="44" y="26"/>
                  <a:pt x="44" y="24"/>
                </a:cubicBezTo>
                <a:cubicBezTo>
                  <a:pt x="43" y="24"/>
                  <a:pt x="42" y="25"/>
                  <a:pt x="41" y="25"/>
                </a:cubicBezTo>
                <a:cubicBezTo>
                  <a:pt x="38" y="27"/>
                  <a:pt x="36" y="28"/>
                  <a:pt x="35" y="30"/>
                </a:cubicBezTo>
                <a:close/>
                <a:moveTo>
                  <a:pt x="50" y="30"/>
                </a:moveTo>
                <a:cubicBezTo>
                  <a:pt x="59" y="30"/>
                  <a:pt x="59" y="30"/>
                  <a:pt x="59" y="30"/>
                </a:cubicBezTo>
                <a:cubicBezTo>
                  <a:pt x="59" y="21"/>
                  <a:pt x="59" y="21"/>
                  <a:pt x="59" y="21"/>
                </a:cubicBezTo>
                <a:cubicBezTo>
                  <a:pt x="56" y="21"/>
                  <a:pt x="53" y="22"/>
                  <a:pt x="51" y="22"/>
                </a:cubicBezTo>
                <a:cubicBezTo>
                  <a:pt x="50" y="25"/>
                  <a:pt x="50" y="27"/>
                  <a:pt x="50" y="30"/>
                </a:cubicBezTo>
                <a:close/>
                <a:moveTo>
                  <a:pt x="64" y="30"/>
                </a:moveTo>
                <a:cubicBezTo>
                  <a:pt x="74" y="30"/>
                  <a:pt x="74" y="30"/>
                  <a:pt x="74" y="30"/>
                </a:cubicBezTo>
                <a:cubicBezTo>
                  <a:pt x="74" y="27"/>
                  <a:pt x="73" y="25"/>
                  <a:pt x="73" y="22"/>
                </a:cubicBezTo>
                <a:cubicBezTo>
                  <a:pt x="70" y="22"/>
                  <a:pt x="67" y="21"/>
                  <a:pt x="64" y="21"/>
                </a:cubicBezTo>
                <a:cubicBezTo>
                  <a:pt x="64" y="30"/>
                  <a:pt x="64" y="30"/>
                  <a:pt x="64" y="30"/>
                </a:cubicBezTo>
                <a:close/>
                <a:moveTo>
                  <a:pt x="80" y="30"/>
                </a:moveTo>
                <a:cubicBezTo>
                  <a:pt x="89" y="30"/>
                  <a:pt x="89" y="30"/>
                  <a:pt x="89" y="30"/>
                </a:cubicBezTo>
                <a:cubicBezTo>
                  <a:pt x="87" y="28"/>
                  <a:pt x="85" y="27"/>
                  <a:pt x="83" y="25"/>
                </a:cubicBezTo>
                <a:cubicBezTo>
                  <a:pt x="81" y="25"/>
                  <a:pt x="80" y="24"/>
                  <a:pt x="79" y="24"/>
                </a:cubicBezTo>
                <a:cubicBezTo>
                  <a:pt x="79" y="26"/>
                  <a:pt x="80" y="28"/>
                  <a:pt x="80" y="30"/>
                </a:cubicBezTo>
                <a:close/>
                <a:moveTo>
                  <a:pt x="64" y="6"/>
                </a:moveTo>
                <a:cubicBezTo>
                  <a:pt x="64" y="15"/>
                  <a:pt x="64" y="15"/>
                  <a:pt x="64" y="15"/>
                </a:cubicBezTo>
                <a:cubicBezTo>
                  <a:pt x="67" y="15"/>
                  <a:pt x="69" y="16"/>
                  <a:pt x="71" y="16"/>
                </a:cubicBezTo>
                <a:cubicBezTo>
                  <a:pt x="71" y="15"/>
                  <a:pt x="70" y="14"/>
                  <a:pt x="70" y="13"/>
                </a:cubicBezTo>
                <a:cubicBezTo>
                  <a:pt x="68" y="10"/>
                  <a:pt x="66" y="7"/>
                  <a:pt x="64" y="6"/>
                </a:cubicBezTo>
                <a:close/>
                <a:moveTo>
                  <a:pt x="59" y="15"/>
                </a:moveTo>
                <a:cubicBezTo>
                  <a:pt x="59" y="6"/>
                  <a:pt x="59" y="6"/>
                  <a:pt x="59" y="6"/>
                </a:cubicBezTo>
                <a:cubicBezTo>
                  <a:pt x="57" y="7"/>
                  <a:pt x="55" y="10"/>
                  <a:pt x="54" y="13"/>
                </a:cubicBezTo>
                <a:cubicBezTo>
                  <a:pt x="53" y="14"/>
                  <a:pt x="53" y="15"/>
                  <a:pt x="52" y="16"/>
                </a:cubicBezTo>
                <a:cubicBezTo>
                  <a:pt x="55" y="16"/>
                  <a:pt x="57" y="15"/>
                  <a:pt x="59" y="15"/>
                </a:cubicBezTo>
                <a:close/>
                <a:moveTo>
                  <a:pt x="46" y="17"/>
                </a:moveTo>
                <a:cubicBezTo>
                  <a:pt x="46" y="15"/>
                  <a:pt x="47" y="12"/>
                  <a:pt x="48" y="10"/>
                </a:cubicBezTo>
                <a:cubicBezTo>
                  <a:pt x="49" y="10"/>
                  <a:pt x="49" y="9"/>
                  <a:pt x="50" y="8"/>
                </a:cubicBezTo>
                <a:cubicBezTo>
                  <a:pt x="47" y="10"/>
                  <a:pt x="44" y="11"/>
                  <a:pt x="42" y="14"/>
                </a:cubicBezTo>
                <a:cubicBezTo>
                  <a:pt x="40" y="16"/>
                  <a:pt x="38" y="18"/>
                  <a:pt x="36" y="21"/>
                </a:cubicBezTo>
                <a:cubicBezTo>
                  <a:pt x="37" y="21"/>
                  <a:pt x="38" y="20"/>
                  <a:pt x="38" y="20"/>
                </a:cubicBezTo>
                <a:cubicBezTo>
                  <a:pt x="41" y="19"/>
                  <a:pt x="43" y="18"/>
                  <a:pt x="46" y="17"/>
                </a:cubicBezTo>
                <a:close/>
                <a:moveTo>
                  <a:pt x="74" y="8"/>
                </a:moveTo>
                <a:cubicBezTo>
                  <a:pt x="74" y="9"/>
                  <a:pt x="75" y="10"/>
                  <a:pt x="75" y="10"/>
                </a:cubicBezTo>
                <a:cubicBezTo>
                  <a:pt x="76" y="12"/>
                  <a:pt x="77" y="15"/>
                  <a:pt x="78" y="17"/>
                </a:cubicBezTo>
                <a:cubicBezTo>
                  <a:pt x="80" y="18"/>
                  <a:pt x="83" y="19"/>
                  <a:pt x="85" y="20"/>
                </a:cubicBezTo>
                <a:cubicBezTo>
                  <a:pt x="86" y="20"/>
                  <a:pt x="86" y="21"/>
                  <a:pt x="87" y="21"/>
                </a:cubicBezTo>
                <a:cubicBezTo>
                  <a:pt x="86" y="18"/>
                  <a:pt x="84" y="16"/>
                  <a:pt x="82" y="14"/>
                </a:cubicBezTo>
                <a:cubicBezTo>
                  <a:pt x="79" y="11"/>
                  <a:pt x="77" y="10"/>
                  <a:pt x="74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/>
          </a:p>
        </p:txBody>
      </p:sp>
      <p:sp>
        <p:nvSpPr>
          <p:cNvPr id="100" name="Freeform 82"/>
          <p:cNvSpPr>
            <a:spLocks noEditPoints="1"/>
          </p:cNvSpPr>
          <p:nvPr/>
        </p:nvSpPr>
        <p:spPr>
          <a:xfrm>
            <a:off x="1304866" y="3382800"/>
            <a:ext cx="347796" cy="341850"/>
          </a:xfrm>
          <a:custGeom>
            <a:avLst/>
            <a:gdLst>
              <a:gd name="T0" fmla="*/ 31 w 99"/>
              <a:gd name="T1" fmla="*/ 1 h 97"/>
              <a:gd name="T2" fmla="*/ 50 w 99"/>
              <a:gd name="T3" fmla="*/ 21 h 97"/>
              <a:gd name="T4" fmla="*/ 50 w 99"/>
              <a:gd name="T5" fmla="*/ 23 h 97"/>
              <a:gd name="T6" fmla="*/ 44 w 99"/>
              <a:gd name="T7" fmla="*/ 37 h 97"/>
              <a:gd name="T8" fmla="*/ 37 w 99"/>
              <a:gd name="T9" fmla="*/ 30 h 97"/>
              <a:gd name="T10" fmla="*/ 34 w 99"/>
              <a:gd name="T11" fmla="*/ 20 h 97"/>
              <a:gd name="T12" fmla="*/ 24 w 99"/>
              <a:gd name="T13" fmla="*/ 16 h 97"/>
              <a:gd name="T14" fmla="*/ 17 w 99"/>
              <a:gd name="T15" fmla="*/ 9 h 97"/>
              <a:gd name="T16" fmla="*/ 31 w 99"/>
              <a:gd name="T17" fmla="*/ 1 h 97"/>
              <a:gd name="T18" fmla="*/ 23 w 99"/>
              <a:gd name="T19" fmla="*/ 21 h 97"/>
              <a:gd name="T20" fmla="*/ 24 w 99"/>
              <a:gd name="T21" fmla="*/ 30 h 97"/>
              <a:gd name="T22" fmla="*/ 33 w 99"/>
              <a:gd name="T23" fmla="*/ 31 h 97"/>
              <a:gd name="T24" fmla="*/ 32 w 99"/>
              <a:gd name="T25" fmla="*/ 22 h 97"/>
              <a:gd name="T26" fmla="*/ 23 w 99"/>
              <a:gd name="T27" fmla="*/ 21 h 97"/>
              <a:gd name="T28" fmla="*/ 2 w 99"/>
              <a:gd name="T29" fmla="*/ 35 h 97"/>
              <a:gd name="T30" fmla="*/ 0 w 99"/>
              <a:gd name="T31" fmla="*/ 40 h 97"/>
              <a:gd name="T32" fmla="*/ 48 w 99"/>
              <a:gd name="T33" fmla="*/ 88 h 97"/>
              <a:gd name="T34" fmla="*/ 89 w 99"/>
              <a:gd name="T35" fmla="*/ 47 h 97"/>
              <a:gd name="T36" fmla="*/ 42 w 99"/>
              <a:gd name="T37" fmla="*/ 0 h 97"/>
              <a:gd name="T38" fmla="*/ 37 w 99"/>
              <a:gd name="T39" fmla="*/ 1 h 97"/>
              <a:gd name="T40" fmla="*/ 53 w 99"/>
              <a:gd name="T41" fmla="*/ 18 h 97"/>
              <a:gd name="T42" fmla="*/ 54 w 99"/>
              <a:gd name="T43" fmla="*/ 19 h 97"/>
              <a:gd name="T44" fmla="*/ 54 w 99"/>
              <a:gd name="T45" fmla="*/ 20 h 97"/>
              <a:gd name="T46" fmla="*/ 54 w 99"/>
              <a:gd name="T47" fmla="*/ 24 h 97"/>
              <a:gd name="T48" fmla="*/ 44 w 99"/>
              <a:gd name="T49" fmla="*/ 44 h 97"/>
              <a:gd name="T50" fmla="*/ 25 w 99"/>
              <a:gd name="T51" fmla="*/ 53 h 97"/>
              <a:gd name="T52" fmla="*/ 21 w 99"/>
              <a:gd name="T53" fmla="*/ 53 h 97"/>
              <a:gd name="T54" fmla="*/ 20 w 99"/>
              <a:gd name="T55" fmla="*/ 53 h 97"/>
              <a:gd name="T56" fmla="*/ 19 w 99"/>
              <a:gd name="T57" fmla="*/ 52 h 97"/>
              <a:gd name="T58" fmla="*/ 2 w 99"/>
              <a:gd name="T59" fmla="*/ 35 h 97"/>
              <a:gd name="T60" fmla="*/ 12 w 99"/>
              <a:gd name="T61" fmla="*/ 14 h 97"/>
              <a:gd name="T62" fmla="*/ 3 w 99"/>
              <a:gd name="T63" fmla="*/ 28 h 97"/>
              <a:gd name="T64" fmla="*/ 23 w 99"/>
              <a:gd name="T65" fmla="*/ 48 h 97"/>
              <a:gd name="T66" fmla="*/ 24 w 99"/>
              <a:gd name="T67" fmla="*/ 48 h 97"/>
              <a:gd name="T68" fmla="*/ 39 w 99"/>
              <a:gd name="T69" fmla="*/ 42 h 97"/>
              <a:gd name="T70" fmla="*/ 32 w 99"/>
              <a:gd name="T71" fmla="*/ 35 h 97"/>
              <a:gd name="T72" fmla="*/ 22 w 99"/>
              <a:gd name="T73" fmla="*/ 31 h 97"/>
              <a:gd name="T74" fmla="*/ 18 w 99"/>
              <a:gd name="T75" fmla="*/ 21 h 97"/>
              <a:gd name="T76" fmla="*/ 12 w 99"/>
              <a:gd name="T77" fmla="*/ 14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" h="97">
                <a:moveTo>
                  <a:pt x="31" y="1"/>
                </a:move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50" y="22"/>
                  <a:pt x="50" y="23"/>
                </a:cubicBezTo>
                <a:cubicBezTo>
                  <a:pt x="50" y="28"/>
                  <a:pt x="48" y="33"/>
                  <a:pt x="44" y="37"/>
                </a:cubicBezTo>
                <a:cubicBezTo>
                  <a:pt x="37" y="30"/>
                  <a:pt x="37" y="30"/>
                  <a:pt x="37" y="30"/>
                </a:cubicBezTo>
                <a:cubicBezTo>
                  <a:pt x="38" y="27"/>
                  <a:pt x="36" y="23"/>
                  <a:pt x="34" y="20"/>
                </a:cubicBezTo>
                <a:cubicBezTo>
                  <a:pt x="31" y="17"/>
                  <a:pt x="27" y="16"/>
                  <a:pt x="24" y="16"/>
                </a:cubicBezTo>
                <a:cubicBezTo>
                  <a:pt x="17" y="9"/>
                  <a:pt x="17" y="9"/>
                  <a:pt x="17" y="9"/>
                </a:cubicBezTo>
                <a:cubicBezTo>
                  <a:pt x="21" y="6"/>
                  <a:pt x="25" y="3"/>
                  <a:pt x="31" y="1"/>
                </a:cubicBezTo>
                <a:close/>
                <a:moveTo>
                  <a:pt x="23" y="21"/>
                </a:moveTo>
                <a:cubicBezTo>
                  <a:pt x="21" y="23"/>
                  <a:pt x="21" y="27"/>
                  <a:pt x="24" y="30"/>
                </a:cubicBezTo>
                <a:cubicBezTo>
                  <a:pt x="27" y="32"/>
                  <a:pt x="31" y="33"/>
                  <a:pt x="33" y="31"/>
                </a:cubicBezTo>
                <a:cubicBezTo>
                  <a:pt x="35" y="29"/>
                  <a:pt x="34" y="25"/>
                  <a:pt x="32" y="22"/>
                </a:cubicBezTo>
                <a:cubicBezTo>
                  <a:pt x="29" y="19"/>
                  <a:pt x="25" y="18"/>
                  <a:pt x="23" y="21"/>
                </a:cubicBezTo>
                <a:close/>
                <a:moveTo>
                  <a:pt x="2" y="35"/>
                </a:moveTo>
                <a:cubicBezTo>
                  <a:pt x="1" y="36"/>
                  <a:pt x="1" y="38"/>
                  <a:pt x="0" y="40"/>
                </a:cubicBezTo>
                <a:cubicBezTo>
                  <a:pt x="48" y="88"/>
                  <a:pt x="48" y="88"/>
                  <a:pt x="48" y="88"/>
                </a:cubicBezTo>
                <a:cubicBezTo>
                  <a:pt x="70" y="97"/>
                  <a:pt x="99" y="72"/>
                  <a:pt x="89" y="47"/>
                </a:cubicBezTo>
                <a:cubicBezTo>
                  <a:pt x="42" y="0"/>
                  <a:pt x="42" y="0"/>
                  <a:pt x="42" y="0"/>
                </a:cubicBezTo>
                <a:cubicBezTo>
                  <a:pt x="40" y="0"/>
                  <a:pt x="38" y="0"/>
                  <a:pt x="37" y="1"/>
                </a:cubicBezTo>
                <a:cubicBezTo>
                  <a:pt x="53" y="18"/>
                  <a:pt x="53" y="18"/>
                  <a:pt x="53" y="18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1"/>
                  <a:pt x="54" y="22"/>
                  <a:pt x="54" y="24"/>
                </a:cubicBezTo>
                <a:cubicBezTo>
                  <a:pt x="54" y="31"/>
                  <a:pt x="50" y="38"/>
                  <a:pt x="44" y="44"/>
                </a:cubicBezTo>
                <a:cubicBezTo>
                  <a:pt x="39" y="49"/>
                  <a:pt x="32" y="52"/>
                  <a:pt x="25" y="53"/>
                </a:cubicBezTo>
                <a:cubicBezTo>
                  <a:pt x="24" y="53"/>
                  <a:pt x="22" y="53"/>
                  <a:pt x="21" y="53"/>
                </a:cubicBezTo>
                <a:cubicBezTo>
                  <a:pt x="20" y="53"/>
                  <a:pt x="20" y="53"/>
                  <a:pt x="20" y="53"/>
                </a:cubicBezTo>
                <a:cubicBezTo>
                  <a:pt x="19" y="52"/>
                  <a:pt x="19" y="52"/>
                  <a:pt x="19" y="52"/>
                </a:cubicBezTo>
                <a:cubicBezTo>
                  <a:pt x="2" y="35"/>
                  <a:pt x="2" y="35"/>
                  <a:pt x="2" y="35"/>
                </a:cubicBezTo>
                <a:close/>
                <a:moveTo>
                  <a:pt x="12" y="14"/>
                </a:moveTo>
                <a:cubicBezTo>
                  <a:pt x="8" y="18"/>
                  <a:pt x="5" y="23"/>
                  <a:pt x="3" y="28"/>
                </a:cubicBezTo>
                <a:cubicBezTo>
                  <a:pt x="23" y="48"/>
                  <a:pt x="23" y="48"/>
                  <a:pt x="23" y="48"/>
                </a:cubicBezTo>
                <a:cubicBezTo>
                  <a:pt x="23" y="48"/>
                  <a:pt x="24" y="48"/>
                  <a:pt x="24" y="48"/>
                </a:cubicBezTo>
                <a:cubicBezTo>
                  <a:pt x="29" y="48"/>
                  <a:pt x="35" y="46"/>
                  <a:pt x="39" y="42"/>
                </a:cubicBezTo>
                <a:cubicBezTo>
                  <a:pt x="32" y="35"/>
                  <a:pt x="32" y="35"/>
                  <a:pt x="32" y="35"/>
                </a:cubicBezTo>
                <a:cubicBezTo>
                  <a:pt x="29" y="36"/>
                  <a:pt x="25" y="34"/>
                  <a:pt x="22" y="31"/>
                </a:cubicBezTo>
                <a:cubicBezTo>
                  <a:pt x="19" y="28"/>
                  <a:pt x="18" y="24"/>
                  <a:pt x="18" y="21"/>
                </a:cubicBezTo>
                <a:lnTo>
                  <a:pt x="12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/>
          </a:p>
        </p:txBody>
      </p:sp>
      <p:sp>
        <p:nvSpPr>
          <p:cNvPr id="101" name="Freeform 280"/>
          <p:cNvSpPr>
            <a:spLocks noEditPoints="1"/>
          </p:cNvSpPr>
          <p:nvPr/>
        </p:nvSpPr>
        <p:spPr>
          <a:xfrm>
            <a:off x="2849610" y="5905856"/>
            <a:ext cx="300038" cy="334963"/>
          </a:xfrm>
          <a:custGeom>
            <a:avLst/>
            <a:gdLst>
              <a:gd name="T0" fmla="*/ 18 w 85"/>
              <a:gd name="T1" fmla="*/ 18 h 95"/>
              <a:gd name="T2" fmla="*/ 7 w 85"/>
              <a:gd name="T3" fmla="*/ 26 h 95"/>
              <a:gd name="T4" fmla="*/ 39 w 85"/>
              <a:gd name="T5" fmla="*/ 57 h 95"/>
              <a:gd name="T6" fmla="*/ 37 w 85"/>
              <a:gd name="T7" fmla="*/ 40 h 95"/>
              <a:gd name="T8" fmla="*/ 27 w 85"/>
              <a:gd name="T9" fmla="*/ 40 h 95"/>
              <a:gd name="T10" fmla="*/ 22 w 85"/>
              <a:gd name="T11" fmla="*/ 30 h 95"/>
              <a:gd name="T12" fmla="*/ 22 w 85"/>
              <a:gd name="T13" fmla="*/ 18 h 95"/>
              <a:gd name="T14" fmla="*/ 22 w 85"/>
              <a:gd name="T15" fmla="*/ 0 h 95"/>
              <a:gd name="T16" fmla="*/ 85 w 85"/>
              <a:gd name="T17" fmla="*/ 40 h 95"/>
              <a:gd name="T18" fmla="*/ 46 w 85"/>
              <a:gd name="T19" fmla="*/ 95 h 95"/>
              <a:gd name="T20" fmla="*/ 0 w 85"/>
              <a:gd name="T21" fmla="*/ 18 h 95"/>
              <a:gd name="T22" fmla="*/ 31 w 85"/>
              <a:gd name="T23" fmla="*/ 28 h 95"/>
              <a:gd name="T24" fmla="*/ 43 w 85"/>
              <a:gd name="T25" fmla="*/ 27 h 95"/>
              <a:gd name="T26" fmla="*/ 42 w 85"/>
              <a:gd name="T27" fmla="*/ 21 h 95"/>
              <a:gd name="T28" fmla="*/ 36 w 85"/>
              <a:gd name="T29" fmla="*/ 13 h 95"/>
              <a:gd name="T30" fmla="*/ 37 w 85"/>
              <a:gd name="T31" fmla="*/ 10 h 95"/>
              <a:gd name="T32" fmla="*/ 38 w 85"/>
              <a:gd name="T33" fmla="*/ 16 h 95"/>
              <a:gd name="T34" fmla="*/ 43 w 85"/>
              <a:gd name="T35" fmla="*/ 11 h 95"/>
              <a:gd name="T36" fmla="*/ 31 w 85"/>
              <a:gd name="T37" fmla="*/ 12 h 95"/>
              <a:gd name="T38" fmla="*/ 32 w 85"/>
              <a:gd name="T39" fmla="*/ 17 h 95"/>
              <a:gd name="T40" fmla="*/ 38 w 85"/>
              <a:gd name="T41" fmla="*/ 25 h 95"/>
              <a:gd name="T42" fmla="*/ 37 w 85"/>
              <a:gd name="T43" fmla="*/ 29 h 95"/>
              <a:gd name="T44" fmla="*/ 36 w 85"/>
              <a:gd name="T45" fmla="*/ 22 h 95"/>
              <a:gd name="T46" fmla="*/ 64 w 85"/>
              <a:gd name="T47" fmla="*/ 32 h 95"/>
              <a:gd name="T48" fmla="*/ 56 w 85"/>
              <a:gd name="T49" fmla="*/ 7 h 95"/>
              <a:gd name="T50" fmla="*/ 52 w 85"/>
              <a:gd name="T51" fmla="*/ 7 h 95"/>
              <a:gd name="T52" fmla="*/ 45 w 85"/>
              <a:gd name="T53" fmla="*/ 32 h 95"/>
              <a:gd name="T54" fmla="*/ 49 w 85"/>
              <a:gd name="T55" fmla="*/ 18 h 95"/>
              <a:gd name="T56" fmla="*/ 56 w 85"/>
              <a:gd name="T57" fmla="*/ 32 h 95"/>
              <a:gd name="T58" fmla="*/ 59 w 85"/>
              <a:gd name="T59" fmla="*/ 32 h 95"/>
              <a:gd name="T60" fmla="*/ 65 w 85"/>
              <a:gd name="T61" fmla="*/ 22 h 95"/>
              <a:gd name="T62" fmla="*/ 71 w 85"/>
              <a:gd name="T63" fmla="*/ 32 h 95"/>
              <a:gd name="T64" fmla="*/ 77 w 85"/>
              <a:gd name="T65" fmla="*/ 24 h 95"/>
              <a:gd name="T66" fmla="*/ 72 w 85"/>
              <a:gd name="T67" fmla="*/ 17 h 95"/>
              <a:gd name="T68" fmla="*/ 70 w 85"/>
              <a:gd name="T69" fmla="*/ 12 h 95"/>
              <a:gd name="T70" fmla="*/ 72 w 85"/>
              <a:gd name="T71" fmla="*/ 11 h 95"/>
              <a:gd name="T72" fmla="*/ 77 w 85"/>
              <a:gd name="T73" fmla="*/ 16 h 95"/>
              <a:gd name="T74" fmla="*/ 71 w 85"/>
              <a:gd name="T75" fmla="*/ 7 h 95"/>
              <a:gd name="T76" fmla="*/ 65 w 85"/>
              <a:gd name="T77" fmla="*/ 15 h 95"/>
              <a:gd name="T78" fmla="*/ 70 w 85"/>
              <a:gd name="T79" fmla="*/ 22 h 95"/>
              <a:gd name="T80" fmla="*/ 72 w 85"/>
              <a:gd name="T81" fmla="*/ 28 h 95"/>
              <a:gd name="T82" fmla="*/ 70 w 85"/>
              <a:gd name="T83" fmla="*/ 28 h 95"/>
              <a:gd name="T84" fmla="*/ 65 w 85"/>
              <a:gd name="T85" fmla="*/ 22 h 95"/>
              <a:gd name="T86" fmla="*/ 7 w 85"/>
              <a:gd name="T87" fmla="*/ 68 h 95"/>
              <a:gd name="T88" fmla="*/ 20 w 85"/>
              <a:gd name="T89" fmla="*/ 62 h 95"/>
              <a:gd name="T90" fmla="*/ 26 w 85"/>
              <a:gd name="T91" fmla="*/ 62 h 95"/>
              <a:gd name="T92" fmla="*/ 39 w 85"/>
              <a:gd name="T93" fmla="*/ 68 h 95"/>
              <a:gd name="T94" fmla="*/ 26 w 85"/>
              <a:gd name="T95" fmla="*/ 62 h 95"/>
              <a:gd name="T96" fmla="*/ 7 w 85"/>
              <a:gd name="T97" fmla="*/ 79 h 95"/>
              <a:gd name="T98" fmla="*/ 20 w 85"/>
              <a:gd name="T99" fmla="*/ 73 h 95"/>
              <a:gd name="T100" fmla="*/ 26 w 85"/>
              <a:gd name="T101" fmla="*/ 73 h 95"/>
              <a:gd name="T102" fmla="*/ 39 w 85"/>
              <a:gd name="T103" fmla="*/ 79 h 95"/>
              <a:gd name="T104" fmla="*/ 26 w 85"/>
              <a:gd name="T105" fmla="*/ 73 h 95"/>
              <a:gd name="T106" fmla="*/ 7 w 85"/>
              <a:gd name="T107" fmla="*/ 89 h 95"/>
              <a:gd name="T108" fmla="*/ 20 w 85"/>
              <a:gd name="T109" fmla="*/ 83 h 95"/>
              <a:gd name="T110" fmla="*/ 26 w 85"/>
              <a:gd name="T111" fmla="*/ 83 h 95"/>
              <a:gd name="T112" fmla="*/ 39 w 85"/>
              <a:gd name="T113" fmla="*/ 89 h 95"/>
              <a:gd name="T114" fmla="*/ 26 w 85"/>
              <a:gd name="T115" fmla="*/ 83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85" h="95">
                <a:moveTo>
                  <a:pt x="0" y="18"/>
                </a:moveTo>
                <a:cubicBezTo>
                  <a:pt x="18" y="18"/>
                  <a:pt x="18" y="18"/>
                  <a:pt x="18" y="18"/>
                </a:cubicBezTo>
                <a:cubicBezTo>
                  <a:pt x="18" y="26"/>
                  <a:pt x="18" y="26"/>
                  <a:pt x="18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57"/>
                  <a:pt x="7" y="57"/>
                  <a:pt x="7" y="57"/>
                </a:cubicBezTo>
                <a:cubicBezTo>
                  <a:pt x="39" y="57"/>
                  <a:pt x="39" y="57"/>
                  <a:pt x="39" y="57"/>
                </a:cubicBezTo>
                <a:cubicBezTo>
                  <a:pt x="39" y="40"/>
                  <a:pt x="39" y="40"/>
                  <a:pt x="39" y="40"/>
                </a:cubicBezTo>
                <a:cubicBezTo>
                  <a:pt x="37" y="40"/>
                  <a:pt x="37" y="40"/>
                  <a:pt x="37" y="40"/>
                </a:cubicBezTo>
                <a:cubicBezTo>
                  <a:pt x="22" y="51"/>
                  <a:pt x="22" y="51"/>
                  <a:pt x="22" y="51"/>
                </a:cubicBezTo>
                <a:cubicBezTo>
                  <a:pt x="27" y="40"/>
                  <a:pt x="27" y="40"/>
                  <a:pt x="27" y="40"/>
                </a:cubicBezTo>
                <a:cubicBezTo>
                  <a:pt x="22" y="40"/>
                  <a:pt x="22" y="40"/>
                  <a:pt x="22" y="40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26"/>
                  <a:pt x="22" y="26"/>
                  <a:pt x="22" y="26"/>
                </a:cubicBezTo>
                <a:cubicBezTo>
                  <a:pt x="22" y="18"/>
                  <a:pt x="22" y="18"/>
                  <a:pt x="22" y="18"/>
                </a:cubicBezTo>
                <a:cubicBezTo>
                  <a:pt x="22" y="16"/>
                  <a:pt x="22" y="16"/>
                  <a:pt x="22" y="16"/>
                </a:cubicBezTo>
                <a:cubicBezTo>
                  <a:pt x="22" y="0"/>
                  <a:pt x="22" y="0"/>
                  <a:pt x="22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85" y="40"/>
                  <a:pt x="85" y="40"/>
                  <a:pt x="85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95"/>
                  <a:pt x="46" y="95"/>
                  <a:pt x="46" y="95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18"/>
                  <a:pt x="0" y="18"/>
                  <a:pt x="0" y="18"/>
                </a:cubicBezTo>
                <a:close/>
                <a:moveTo>
                  <a:pt x="31" y="22"/>
                </a:moveTo>
                <a:cubicBezTo>
                  <a:pt x="31" y="28"/>
                  <a:pt x="31" y="28"/>
                  <a:pt x="31" y="28"/>
                </a:cubicBezTo>
                <a:cubicBezTo>
                  <a:pt x="31" y="31"/>
                  <a:pt x="33" y="32"/>
                  <a:pt x="37" y="32"/>
                </a:cubicBezTo>
                <a:cubicBezTo>
                  <a:pt x="41" y="32"/>
                  <a:pt x="43" y="31"/>
                  <a:pt x="43" y="27"/>
                </a:cubicBezTo>
                <a:cubicBezTo>
                  <a:pt x="43" y="24"/>
                  <a:pt x="43" y="24"/>
                  <a:pt x="43" y="24"/>
                </a:cubicBezTo>
                <a:cubicBezTo>
                  <a:pt x="43" y="23"/>
                  <a:pt x="43" y="22"/>
                  <a:pt x="42" y="21"/>
                </a:cubicBezTo>
                <a:cubicBezTo>
                  <a:pt x="42" y="20"/>
                  <a:pt x="40" y="19"/>
                  <a:pt x="38" y="17"/>
                </a:cubicBezTo>
                <a:cubicBezTo>
                  <a:pt x="37" y="15"/>
                  <a:pt x="36" y="14"/>
                  <a:pt x="36" y="13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11"/>
                  <a:pt x="36" y="10"/>
                  <a:pt x="37" y="10"/>
                </a:cubicBezTo>
                <a:cubicBezTo>
                  <a:pt x="38" y="10"/>
                  <a:pt x="38" y="11"/>
                  <a:pt x="38" y="11"/>
                </a:cubicBezTo>
                <a:cubicBezTo>
                  <a:pt x="38" y="16"/>
                  <a:pt x="38" y="16"/>
                  <a:pt x="38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1"/>
                  <a:pt x="43" y="11"/>
                  <a:pt x="43" y="11"/>
                </a:cubicBezTo>
                <a:cubicBezTo>
                  <a:pt x="43" y="8"/>
                  <a:pt x="41" y="7"/>
                  <a:pt x="37" y="7"/>
                </a:cubicBezTo>
                <a:cubicBezTo>
                  <a:pt x="33" y="7"/>
                  <a:pt x="31" y="9"/>
                  <a:pt x="31" y="12"/>
                </a:cubicBezTo>
                <a:cubicBezTo>
                  <a:pt x="31" y="15"/>
                  <a:pt x="31" y="15"/>
                  <a:pt x="31" y="15"/>
                </a:cubicBezTo>
                <a:cubicBezTo>
                  <a:pt x="31" y="16"/>
                  <a:pt x="31" y="16"/>
                  <a:pt x="32" y="17"/>
                </a:cubicBezTo>
                <a:cubicBezTo>
                  <a:pt x="32" y="18"/>
                  <a:pt x="34" y="19"/>
                  <a:pt x="36" y="22"/>
                </a:cubicBezTo>
                <a:cubicBezTo>
                  <a:pt x="37" y="23"/>
                  <a:pt x="38" y="24"/>
                  <a:pt x="38" y="25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28"/>
                  <a:pt x="37" y="29"/>
                  <a:pt x="37" y="29"/>
                </a:cubicBezTo>
                <a:cubicBezTo>
                  <a:pt x="36" y="29"/>
                  <a:pt x="36" y="28"/>
                  <a:pt x="36" y="28"/>
                </a:cubicBezTo>
                <a:cubicBezTo>
                  <a:pt x="36" y="22"/>
                  <a:pt x="36" y="22"/>
                  <a:pt x="36" y="22"/>
                </a:cubicBezTo>
                <a:cubicBezTo>
                  <a:pt x="31" y="22"/>
                  <a:pt x="31" y="22"/>
                  <a:pt x="31" y="22"/>
                </a:cubicBezTo>
                <a:close/>
                <a:moveTo>
                  <a:pt x="64" y="32"/>
                </a:moveTo>
                <a:cubicBezTo>
                  <a:pt x="64" y="7"/>
                  <a:pt x="64" y="7"/>
                  <a:pt x="64" y="7"/>
                </a:cubicBezTo>
                <a:cubicBezTo>
                  <a:pt x="56" y="7"/>
                  <a:pt x="56" y="7"/>
                  <a:pt x="56" y="7"/>
                </a:cubicBezTo>
                <a:cubicBezTo>
                  <a:pt x="54" y="20"/>
                  <a:pt x="54" y="20"/>
                  <a:pt x="54" y="20"/>
                </a:cubicBezTo>
                <a:cubicBezTo>
                  <a:pt x="52" y="7"/>
                  <a:pt x="52" y="7"/>
                  <a:pt x="52" y="7"/>
                </a:cubicBezTo>
                <a:cubicBezTo>
                  <a:pt x="45" y="7"/>
                  <a:pt x="45" y="7"/>
                  <a:pt x="45" y="7"/>
                </a:cubicBezTo>
                <a:cubicBezTo>
                  <a:pt x="45" y="32"/>
                  <a:pt x="45" y="32"/>
                  <a:pt x="45" y="32"/>
                </a:cubicBezTo>
                <a:cubicBezTo>
                  <a:pt x="49" y="32"/>
                  <a:pt x="49" y="32"/>
                  <a:pt x="49" y="32"/>
                </a:cubicBezTo>
                <a:cubicBezTo>
                  <a:pt x="49" y="18"/>
                  <a:pt x="49" y="18"/>
                  <a:pt x="49" y="18"/>
                </a:cubicBezTo>
                <a:cubicBezTo>
                  <a:pt x="52" y="32"/>
                  <a:pt x="52" y="32"/>
                  <a:pt x="52" y="32"/>
                </a:cubicBezTo>
                <a:cubicBezTo>
                  <a:pt x="56" y="32"/>
                  <a:pt x="56" y="32"/>
                  <a:pt x="56" y="32"/>
                </a:cubicBezTo>
                <a:cubicBezTo>
                  <a:pt x="59" y="18"/>
                  <a:pt x="59" y="18"/>
                  <a:pt x="59" y="18"/>
                </a:cubicBezTo>
                <a:cubicBezTo>
                  <a:pt x="59" y="32"/>
                  <a:pt x="59" y="32"/>
                  <a:pt x="59" y="32"/>
                </a:cubicBezTo>
                <a:cubicBezTo>
                  <a:pt x="64" y="32"/>
                  <a:pt x="64" y="32"/>
                  <a:pt x="64" y="32"/>
                </a:cubicBezTo>
                <a:close/>
                <a:moveTo>
                  <a:pt x="65" y="22"/>
                </a:moveTo>
                <a:cubicBezTo>
                  <a:pt x="65" y="28"/>
                  <a:pt x="65" y="28"/>
                  <a:pt x="65" y="28"/>
                </a:cubicBezTo>
                <a:cubicBezTo>
                  <a:pt x="65" y="31"/>
                  <a:pt x="67" y="32"/>
                  <a:pt x="71" y="32"/>
                </a:cubicBezTo>
                <a:cubicBezTo>
                  <a:pt x="75" y="32"/>
                  <a:pt x="77" y="31"/>
                  <a:pt x="77" y="27"/>
                </a:cubicBezTo>
                <a:cubicBezTo>
                  <a:pt x="77" y="24"/>
                  <a:pt x="77" y="24"/>
                  <a:pt x="77" y="24"/>
                </a:cubicBezTo>
                <a:cubicBezTo>
                  <a:pt x="77" y="23"/>
                  <a:pt x="77" y="22"/>
                  <a:pt x="76" y="21"/>
                </a:cubicBezTo>
                <a:cubicBezTo>
                  <a:pt x="76" y="20"/>
                  <a:pt x="74" y="19"/>
                  <a:pt x="72" y="17"/>
                </a:cubicBezTo>
                <a:cubicBezTo>
                  <a:pt x="71" y="15"/>
                  <a:pt x="70" y="14"/>
                  <a:pt x="70" y="13"/>
                </a:cubicBezTo>
                <a:cubicBezTo>
                  <a:pt x="70" y="12"/>
                  <a:pt x="70" y="12"/>
                  <a:pt x="70" y="12"/>
                </a:cubicBezTo>
                <a:cubicBezTo>
                  <a:pt x="70" y="11"/>
                  <a:pt x="70" y="10"/>
                  <a:pt x="71" y="10"/>
                </a:cubicBezTo>
                <a:cubicBezTo>
                  <a:pt x="72" y="10"/>
                  <a:pt x="72" y="11"/>
                  <a:pt x="72" y="11"/>
                </a:cubicBezTo>
                <a:cubicBezTo>
                  <a:pt x="72" y="16"/>
                  <a:pt x="72" y="16"/>
                  <a:pt x="72" y="16"/>
                </a:cubicBezTo>
                <a:cubicBezTo>
                  <a:pt x="77" y="16"/>
                  <a:pt x="77" y="16"/>
                  <a:pt x="77" y="16"/>
                </a:cubicBezTo>
                <a:cubicBezTo>
                  <a:pt x="77" y="11"/>
                  <a:pt x="77" y="11"/>
                  <a:pt x="77" y="11"/>
                </a:cubicBezTo>
                <a:cubicBezTo>
                  <a:pt x="77" y="8"/>
                  <a:pt x="75" y="7"/>
                  <a:pt x="71" y="7"/>
                </a:cubicBezTo>
                <a:cubicBezTo>
                  <a:pt x="67" y="7"/>
                  <a:pt x="65" y="9"/>
                  <a:pt x="65" y="12"/>
                </a:cubicBezTo>
                <a:cubicBezTo>
                  <a:pt x="65" y="15"/>
                  <a:pt x="65" y="15"/>
                  <a:pt x="65" y="15"/>
                </a:cubicBezTo>
                <a:cubicBezTo>
                  <a:pt x="65" y="16"/>
                  <a:pt x="65" y="16"/>
                  <a:pt x="66" y="17"/>
                </a:cubicBezTo>
                <a:cubicBezTo>
                  <a:pt x="66" y="18"/>
                  <a:pt x="68" y="19"/>
                  <a:pt x="70" y="22"/>
                </a:cubicBezTo>
                <a:cubicBezTo>
                  <a:pt x="71" y="23"/>
                  <a:pt x="72" y="24"/>
                  <a:pt x="72" y="25"/>
                </a:cubicBezTo>
                <a:cubicBezTo>
                  <a:pt x="72" y="28"/>
                  <a:pt x="72" y="28"/>
                  <a:pt x="72" y="28"/>
                </a:cubicBezTo>
                <a:cubicBezTo>
                  <a:pt x="72" y="28"/>
                  <a:pt x="71" y="29"/>
                  <a:pt x="71" y="29"/>
                </a:cubicBezTo>
                <a:cubicBezTo>
                  <a:pt x="70" y="29"/>
                  <a:pt x="70" y="28"/>
                  <a:pt x="70" y="28"/>
                </a:cubicBezTo>
                <a:cubicBezTo>
                  <a:pt x="70" y="22"/>
                  <a:pt x="70" y="22"/>
                  <a:pt x="70" y="22"/>
                </a:cubicBezTo>
                <a:cubicBezTo>
                  <a:pt x="65" y="22"/>
                  <a:pt x="65" y="22"/>
                  <a:pt x="65" y="22"/>
                </a:cubicBezTo>
                <a:close/>
                <a:moveTo>
                  <a:pt x="7" y="62"/>
                </a:moveTo>
                <a:cubicBezTo>
                  <a:pt x="7" y="68"/>
                  <a:pt x="7" y="68"/>
                  <a:pt x="7" y="68"/>
                </a:cubicBezTo>
                <a:cubicBezTo>
                  <a:pt x="20" y="68"/>
                  <a:pt x="20" y="68"/>
                  <a:pt x="20" y="68"/>
                </a:cubicBezTo>
                <a:cubicBezTo>
                  <a:pt x="20" y="62"/>
                  <a:pt x="20" y="62"/>
                  <a:pt x="20" y="62"/>
                </a:cubicBezTo>
                <a:cubicBezTo>
                  <a:pt x="7" y="62"/>
                  <a:pt x="7" y="62"/>
                  <a:pt x="7" y="62"/>
                </a:cubicBezTo>
                <a:close/>
                <a:moveTo>
                  <a:pt x="26" y="62"/>
                </a:moveTo>
                <a:cubicBezTo>
                  <a:pt x="26" y="68"/>
                  <a:pt x="26" y="68"/>
                  <a:pt x="26" y="68"/>
                </a:cubicBezTo>
                <a:cubicBezTo>
                  <a:pt x="39" y="68"/>
                  <a:pt x="39" y="68"/>
                  <a:pt x="39" y="68"/>
                </a:cubicBezTo>
                <a:cubicBezTo>
                  <a:pt x="39" y="62"/>
                  <a:pt x="39" y="62"/>
                  <a:pt x="39" y="62"/>
                </a:cubicBezTo>
                <a:cubicBezTo>
                  <a:pt x="26" y="62"/>
                  <a:pt x="26" y="62"/>
                  <a:pt x="26" y="62"/>
                </a:cubicBezTo>
                <a:close/>
                <a:moveTo>
                  <a:pt x="7" y="73"/>
                </a:moveTo>
                <a:cubicBezTo>
                  <a:pt x="7" y="79"/>
                  <a:pt x="7" y="79"/>
                  <a:pt x="7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0" y="73"/>
                  <a:pt x="20" y="73"/>
                  <a:pt x="20" y="73"/>
                </a:cubicBezTo>
                <a:cubicBezTo>
                  <a:pt x="7" y="73"/>
                  <a:pt x="7" y="73"/>
                  <a:pt x="7" y="73"/>
                </a:cubicBezTo>
                <a:close/>
                <a:moveTo>
                  <a:pt x="26" y="73"/>
                </a:moveTo>
                <a:cubicBezTo>
                  <a:pt x="26" y="79"/>
                  <a:pt x="26" y="79"/>
                  <a:pt x="26" y="79"/>
                </a:cubicBezTo>
                <a:cubicBezTo>
                  <a:pt x="39" y="79"/>
                  <a:pt x="39" y="79"/>
                  <a:pt x="39" y="79"/>
                </a:cubicBezTo>
                <a:cubicBezTo>
                  <a:pt x="39" y="73"/>
                  <a:pt x="39" y="73"/>
                  <a:pt x="39" y="73"/>
                </a:cubicBezTo>
                <a:cubicBezTo>
                  <a:pt x="26" y="73"/>
                  <a:pt x="26" y="73"/>
                  <a:pt x="26" y="73"/>
                </a:cubicBezTo>
                <a:close/>
                <a:moveTo>
                  <a:pt x="7" y="83"/>
                </a:moveTo>
                <a:cubicBezTo>
                  <a:pt x="7" y="89"/>
                  <a:pt x="7" y="89"/>
                  <a:pt x="7" y="89"/>
                </a:cubicBezTo>
                <a:cubicBezTo>
                  <a:pt x="20" y="89"/>
                  <a:pt x="20" y="89"/>
                  <a:pt x="20" y="89"/>
                </a:cubicBezTo>
                <a:cubicBezTo>
                  <a:pt x="20" y="83"/>
                  <a:pt x="20" y="83"/>
                  <a:pt x="20" y="83"/>
                </a:cubicBezTo>
                <a:cubicBezTo>
                  <a:pt x="7" y="83"/>
                  <a:pt x="7" y="83"/>
                  <a:pt x="7" y="83"/>
                </a:cubicBezTo>
                <a:close/>
                <a:moveTo>
                  <a:pt x="26" y="83"/>
                </a:moveTo>
                <a:cubicBezTo>
                  <a:pt x="26" y="89"/>
                  <a:pt x="26" y="89"/>
                  <a:pt x="26" y="89"/>
                </a:cubicBezTo>
                <a:cubicBezTo>
                  <a:pt x="39" y="89"/>
                  <a:pt x="39" y="89"/>
                  <a:pt x="39" y="89"/>
                </a:cubicBezTo>
                <a:cubicBezTo>
                  <a:pt x="39" y="83"/>
                  <a:pt x="39" y="83"/>
                  <a:pt x="39" y="83"/>
                </a:cubicBezTo>
                <a:lnTo>
                  <a:pt x="26" y="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/>
          </a:p>
        </p:txBody>
      </p:sp>
      <p:sp>
        <p:nvSpPr>
          <p:cNvPr id="102" name="Freeform 13"/>
          <p:cNvSpPr>
            <a:spLocks noEditPoints="1"/>
          </p:cNvSpPr>
          <p:nvPr/>
        </p:nvSpPr>
        <p:spPr>
          <a:xfrm>
            <a:off x="1350949" y="5878794"/>
            <a:ext cx="285371" cy="393872"/>
          </a:xfrm>
          <a:custGeom>
            <a:avLst/>
            <a:gdLst>
              <a:gd name="T0" fmla="*/ 62 w 81"/>
              <a:gd name="T1" fmla="*/ 37 h 112"/>
              <a:gd name="T2" fmla="*/ 74 w 81"/>
              <a:gd name="T3" fmla="*/ 36 h 112"/>
              <a:gd name="T4" fmla="*/ 69 w 81"/>
              <a:gd name="T5" fmla="*/ 43 h 112"/>
              <a:gd name="T6" fmla="*/ 69 w 81"/>
              <a:gd name="T7" fmla="*/ 100 h 112"/>
              <a:gd name="T8" fmla="*/ 12 w 81"/>
              <a:gd name="T9" fmla="*/ 100 h 112"/>
              <a:gd name="T10" fmla="*/ 12 w 81"/>
              <a:gd name="T11" fmla="*/ 43 h 112"/>
              <a:gd name="T12" fmla="*/ 36 w 81"/>
              <a:gd name="T13" fmla="*/ 27 h 112"/>
              <a:gd name="T14" fmla="*/ 29 w 81"/>
              <a:gd name="T15" fmla="*/ 21 h 112"/>
              <a:gd name="T16" fmla="*/ 22 w 81"/>
              <a:gd name="T17" fmla="*/ 12 h 112"/>
              <a:gd name="T18" fmla="*/ 41 w 81"/>
              <a:gd name="T19" fmla="*/ 0 h 112"/>
              <a:gd name="T20" fmla="*/ 59 w 81"/>
              <a:gd name="T21" fmla="*/ 12 h 112"/>
              <a:gd name="T22" fmla="*/ 52 w 81"/>
              <a:gd name="T23" fmla="*/ 21 h 112"/>
              <a:gd name="T24" fmla="*/ 45 w 81"/>
              <a:gd name="T25" fmla="*/ 27 h 112"/>
              <a:gd name="T26" fmla="*/ 29 w 81"/>
              <a:gd name="T27" fmla="*/ 15 h 112"/>
              <a:gd name="T28" fmla="*/ 52 w 81"/>
              <a:gd name="T29" fmla="*/ 14 h 112"/>
              <a:gd name="T30" fmla="*/ 53 w 81"/>
              <a:gd name="T31" fmla="*/ 12 h 112"/>
              <a:gd name="T32" fmla="*/ 41 w 81"/>
              <a:gd name="T33" fmla="*/ 5 h 112"/>
              <a:gd name="T34" fmla="*/ 28 w 81"/>
              <a:gd name="T35" fmla="*/ 12 h 112"/>
              <a:gd name="T36" fmla="*/ 20 w 81"/>
              <a:gd name="T37" fmla="*/ 53 h 112"/>
              <a:gd name="T38" fmla="*/ 27 w 81"/>
              <a:gd name="T39" fmla="*/ 56 h 112"/>
              <a:gd name="T40" fmla="*/ 20 w 81"/>
              <a:gd name="T41" fmla="*/ 53 h 112"/>
              <a:gd name="T42" fmla="*/ 27 w 81"/>
              <a:gd name="T43" fmla="*/ 87 h 112"/>
              <a:gd name="T44" fmla="*/ 20 w 81"/>
              <a:gd name="T45" fmla="*/ 90 h 112"/>
              <a:gd name="T46" fmla="*/ 61 w 81"/>
              <a:gd name="T47" fmla="*/ 90 h 112"/>
              <a:gd name="T48" fmla="*/ 54 w 81"/>
              <a:gd name="T49" fmla="*/ 87 h 112"/>
              <a:gd name="T50" fmla="*/ 61 w 81"/>
              <a:gd name="T51" fmla="*/ 90 h 112"/>
              <a:gd name="T52" fmla="*/ 61 w 81"/>
              <a:gd name="T53" fmla="*/ 70 h 112"/>
              <a:gd name="T54" fmla="*/ 68 w 81"/>
              <a:gd name="T55" fmla="*/ 73 h 112"/>
              <a:gd name="T56" fmla="*/ 42 w 81"/>
              <a:gd name="T57" fmla="*/ 99 h 112"/>
              <a:gd name="T58" fmla="*/ 39 w 81"/>
              <a:gd name="T59" fmla="*/ 92 h 112"/>
              <a:gd name="T60" fmla="*/ 42 w 81"/>
              <a:gd name="T61" fmla="*/ 99 h 112"/>
              <a:gd name="T62" fmla="*/ 20 w 81"/>
              <a:gd name="T63" fmla="*/ 73 h 112"/>
              <a:gd name="T64" fmla="*/ 13 w 81"/>
              <a:gd name="T65" fmla="*/ 70 h 112"/>
              <a:gd name="T66" fmla="*/ 39 w 81"/>
              <a:gd name="T67" fmla="*/ 44 h 112"/>
              <a:gd name="T68" fmla="*/ 42 w 81"/>
              <a:gd name="T69" fmla="*/ 51 h 112"/>
              <a:gd name="T70" fmla="*/ 39 w 81"/>
              <a:gd name="T71" fmla="*/ 44 h 112"/>
              <a:gd name="T72" fmla="*/ 45 w 81"/>
              <a:gd name="T73" fmla="*/ 68 h 112"/>
              <a:gd name="T74" fmla="*/ 54 w 81"/>
              <a:gd name="T75" fmla="*/ 49 h 112"/>
              <a:gd name="T76" fmla="*/ 38 w 81"/>
              <a:gd name="T77" fmla="*/ 67 h 112"/>
              <a:gd name="T78" fmla="*/ 43 w 81"/>
              <a:gd name="T79" fmla="*/ 78 h 112"/>
              <a:gd name="T80" fmla="*/ 58 w 81"/>
              <a:gd name="T81" fmla="*/ 82 h 112"/>
              <a:gd name="T82" fmla="*/ 46 w 81"/>
              <a:gd name="T83" fmla="*/ 73 h 112"/>
              <a:gd name="T84" fmla="*/ 61 w 81"/>
              <a:gd name="T85" fmla="*/ 51 h 112"/>
              <a:gd name="T86" fmla="*/ 20 w 81"/>
              <a:gd name="T87" fmla="*/ 51 h 112"/>
              <a:gd name="T88" fmla="*/ 20 w 81"/>
              <a:gd name="T89" fmla="*/ 92 h 112"/>
              <a:gd name="T90" fmla="*/ 61 w 81"/>
              <a:gd name="T91" fmla="*/ 92 h 112"/>
              <a:gd name="T92" fmla="*/ 61 w 81"/>
              <a:gd name="T93" fmla="*/ 51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1" h="112">
                <a:moveTo>
                  <a:pt x="45" y="31"/>
                </a:moveTo>
                <a:cubicBezTo>
                  <a:pt x="51" y="32"/>
                  <a:pt x="57" y="34"/>
                  <a:pt x="62" y="37"/>
                </a:cubicBezTo>
                <a:cubicBezTo>
                  <a:pt x="68" y="31"/>
                  <a:pt x="68" y="31"/>
                  <a:pt x="68" y="31"/>
                </a:cubicBezTo>
                <a:cubicBezTo>
                  <a:pt x="74" y="36"/>
                  <a:pt x="74" y="36"/>
                  <a:pt x="74" y="36"/>
                </a:cubicBezTo>
                <a:cubicBezTo>
                  <a:pt x="69" y="42"/>
                  <a:pt x="69" y="42"/>
                  <a:pt x="69" y="42"/>
                </a:cubicBezTo>
                <a:cubicBezTo>
                  <a:pt x="69" y="43"/>
                  <a:pt x="69" y="43"/>
                  <a:pt x="69" y="43"/>
                </a:cubicBezTo>
                <a:cubicBezTo>
                  <a:pt x="77" y="50"/>
                  <a:pt x="81" y="60"/>
                  <a:pt x="81" y="72"/>
                </a:cubicBezTo>
                <a:cubicBezTo>
                  <a:pt x="81" y="83"/>
                  <a:pt x="77" y="93"/>
                  <a:pt x="69" y="100"/>
                </a:cubicBezTo>
                <a:cubicBezTo>
                  <a:pt x="62" y="108"/>
                  <a:pt x="52" y="112"/>
                  <a:pt x="41" y="112"/>
                </a:cubicBezTo>
                <a:cubicBezTo>
                  <a:pt x="29" y="112"/>
                  <a:pt x="19" y="108"/>
                  <a:pt x="12" y="100"/>
                </a:cubicBezTo>
                <a:cubicBezTo>
                  <a:pt x="5" y="93"/>
                  <a:pt x="0" y="83"/>
                  <a:pt x="0" y="72"/>
                </a:cubicBezTo>
                <a:cubicBezTo>
                  <a:pt x="0" y="60"/>
                  <a:pt x="5" y="50"/>
                  <a:pt x="12" y="43"/>
                </a:cubicBezTo>
                <a:cubicBezTo>
                  <a:pt x="18" y="37"/>
                  <a:pt x="27" y="32"/>
                  <a:pt x="36" y="31"/>
                </a:cubicBezTo>
                <a:cubicBezTo>
                  <a:pt x="36" y="27"/>
                  <a:pt x="36" y="27"/>
                  <a:pt x="36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1"/>
                  <a:pt x="29" y="21"/>
                  <a:pt x="29" y="21"/>
                </a:cubicBezTo>
                <a:cubicBezTo>
                  <a:pt x="29" y="21"/>
                  <a:pt x="29" y="21"/>
                  <a:pt x="28" y="21"/>
                </a:cubicBezTo>
                <a:cubicBezTo>
                  <a:pt x="25" y="19"/>
                  <a:pt x="22" y="15"/>
                  <a:pt x="22" y="12"/>
                </a:cubicBezTo>
                <a:cubicBezTo>
                  <a:pt x="22" y="8"/>
                  <a:pt x="25" y="5"/>
                  <a:pt x="28" y="3"/>
                </a:cubicBezTo>
                <a:cubicBezTo>
                  <a:pt x="32" y="1"/>
                  <a:pt x="36" y="0"/>
                  <a:pt x="41" y="0"/>
                </a:cubicBezTo>
                <a:cubicBezTo>
                  <a:pt x="45" y="0"/>
                  <a:pt x="50" y="1"/>
                  <a:pt x="53" y="3"/>
                </a:cubicBezTo>
                <a:cubicBezTo>
                  <a:pt x="57" y="5"/>
                  <a:pt x="59" y="8"/>
                  <a:pt x="59" y="12"/>
                </a:cubicBezTo>
                <a:cubicBezTo>
                  <a:pt x="59" y="15"/>
                  <a:pt x="57" y="19"/>
                  <a:pt x="53" y="21"/>
                </a:cubicBezTo>
                <a:cubicBezTo>
                  <a:pt x="53" y="21"/>
                  <a:pt x="52" y="21"/>
                  <a:pt x="52" y="21"/>
                </a:cubicBezTo>
                <a:cubicBezTo>
                  <a:pt x="52" y="27"/>
                  <a:pt x="52" y="27"/>
                  <a:pt x="52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31"/>
                  <a:pt x="45" y="31"/>
                  <a:pt x="45" y="31"/>
                </a:cubicBezTo>
                <a:close/>
                <a:moveTo>
                  <a:pt x="29" y="15"/>
                </a:moveTo>
                <a:cubicBezTo>
                  <a:pt x="29" y="14"/>
                  <a:pt x="29" y="14"/>
                  <a:pt x="29" y="14"/>
                </a:cubicBezTo>
                <a:cubicBezTo>
                  <a:pt x="52" y="14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ubicBezTo>
                  <a:pt x="53" y="14"/>
                  <a:pt x="53" y="13"/>
                  <a:pt x="53" y="12"/>
                </a:cubicBezTo>
                <a:cubicBezTo>
                  <a:pt x="53" y="10"/>
                  <a:pt x="52" y="9"/>
                  <a:pt x="50" y="8"/>
                </a:cubicBezTo>
                <a:cubicBezTo>
                  <a:pt x="48" y="6"/>
                  <a:pt x="44" y="5"/>
                  <a:pt x="41" y="5"/>
                </a:cubicBezTo>
                <a:cubicBezTo>
                  <a:pt x="37" y="5"/>
                  <a:pt x="33" y="6"/>
                  <a:pt x="31" y="8"/>
                </a:cubicBezTo>
                <a:cubicBezTo>
                  <a:pt x="29" y="9"/>
                  <a:pt x="28" y="10"/>
                  <a:pt x="28" y="12"/>
                </a:cubicBezTo>
                <a:cubicBezTo>
                  <a:pt x="28" y="13"/>
                  <a:pt x="28" y="14"/>
                  <a:pt x="29" y="15"/>
                </a:cubicBezTo>
                <a:close/>
                <a:moveTo>
                  <a:pt x="20" y="53"/>
                </a:moveTo>
                <a:cubicBezTo>
                  <a:pt x="25" y="58"/>
                  <a:pt x="25" y="58"/>
                  <a:pt x="25" y="58"/>
                </a:cubicBezTo>
                <a:cubicBezTo>
                  <a:pt x="27" y="56"/>
                  <a:pt x="27" y="56"/>
                  <a:pt x="27" y="56"/>
                </a:cubicBezTo>
                <a:cubicBezTo>
                  <a:pt x="22" y="51"/>
                  <a:pt x="22" y="51"/>
                  <a:pt x="22" y="51"/>
                </a:cubicBezTo>
                <a:cubicBezTo>
                  <a:pt x="20" y="53"/>
                  <a:pt x="20" y="53"/>
                  <a:pt x="20" y="53"/>
                </a:cubicBezTo>
                <a:close/>
                <a:moveTo>
                  <a:pt x="22" y="92"/>
                </a:moveTo>
                <a:cubicBezTo>
                  <a:pt x="27" y="87"/>
                  <a:pt x="27" y="87"/>
                  <a:pt x="27" y="87"/>
                </a:cubicBezTo>
                <a:cubicBezTo>
                  <a:pt x="25" y="85"/>
                  <a:pt x="25" y="85"/>
                  <a:pt x="25" y="85"/>
                </a:cubicBezTo>
                <a:cubicBezTo>
                  <a:pt x="20" y="90"/>
                  <a:pt x="20" y="90"/>
                  <a:pt x="20" y="90"/>
                </a:cubicBezTo>
                <a:cubicBezTo>
                  <a:pt x="22" y="92"/>
                  <a:pt x="22" y="92"/>
                  <a:pt x="22" y="92"/>
                </a:cubicBezTo>
                <a:close/>
                <a:moveTo>
                  <a:pt x="61" y="90"/>
                </a:moveTo>
                <a:cubicBezTo>
                  <a:pt x="56" y="85"/>
                  <a:pt x="56" y="85"/>
                  <a:pt x="56" y="85"/>
                </a:cubicBezTo>
                <a:cubicBezTo>
                  <a:pt x="54" y="87"/>
                  <a:pt x="54" y="87"/>
                  <a:pt x="54" y="87"/>
                </a:cubicBezTo>
                <a:cubicBezTo>
                  <a:pt x="59" y="92"/>
                  <a:pt x="59" y="92"/>
                  <a:pt x="59" y="92"/>
                </a:cubicBezTo>
                <a:cubicBezTo>
                  <a:pt x="61" y="90"/>
                  <a:pt x="61" y="90"/>
                  <a:pt x="61" y="90"/>
                </a:cubicBezTo>
                <a:close/>
                <a:moveTo>
                  <a:pt x="68" y="70"/>
                </a:moveTo>
                <a:cubicBezTo>
                  <a:pt x="61" y="70"/>
                  <a:pt x="61" y="70"/>
                  <a:pt x="61" y="70"/>
                </a:cubicBezTo>
                <a:cubicBezTo>
                  <a:pt x="61" y="73"/>
                  <a:pt x="61" y="73"/>
                  <a:pt x="61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8" y="70"/>
                  <a:pt x="68" y="70"/>
                  <a:pt x="68" y="70"/>
                </a:cubicBezTo>
                <a:close/>
                <a:moveTo>
                  <a:pt x="42" y="99"/>
                </a:moveTo>
                <a:cubicBezTo>
                  <a:pt x="42" y="92"/>
                  <a:pt x="42" y="92"/>
                  <a:pt x="42" y="92"/>
                </a:cubicBezTo>
                <a:cubicBezTo>
                  <a:pt x="39" y="92"/>
                  <a:pt x="39" y="92"/>
                  <a:pt x="39" y="92"/>
                </a:cubicBezTo>
                <a:cubicBezTo>
                  <a:pt x="39" y="99"/>
                  <a:pt x="39" y="99"/>
                  <a:pt x="39" y="99"/>
                </a:cubicBezTo>
                <a:cubicBezTo>
                  <a:pt x="42" y="99"/>
                  <a:pt x="42" y="99"/>
                  <a:pt x="42" y="99"/>
                </a:cubicBezTo>
                <a:close/>
                <a:moveTo>
                  <a:pt x="13" y="73"/>
                </a:moveTo>
                <a:cubicBezTo>
                  <a:pt x="20" y="73"/>
                  <a:pt x="20" y="73"/>
                  <a:pt x="20" y="73"/>
                </a:cubicBezTo>
                <a:cubicBezTo>
                  <a:pt x="20" y="70"/>
                  <a:pt x="20" y="70"/>
                  <a:pt x="20" y="70"/>
                </a:cubicBezTo>
                <a:cubicBezTo>
                  <a:pt x="13" y="70"/>
                  <a:pt x="13" y="70"/>
                  <a:pt x="13" y="70"/>
                </a:cubicBezTo>
                <a:cubicBezTo>
                  <a:pt x="13" y="73"/>
                  <a:pt x="13" y="73"/>
                  <a:pt x="13" y="73"/>
                </a:cubicBezTo>
                <a:close/>
                <a:moveTo>
                  <a:pt x="39" y="44"/>
                </a:moveTo>
                <a:cubicBezTo>
                  <a:pt x="39" y="51"/>
                  <a:pt x="39" y="51"/>
                  <a:pt x="39" y="51"/>
                </a:cubicBezTo>
                <a:cubicBezTo>
                  <a:pt x="42" y="51"/>
                  <a:pt x="42" y="51"/>
                  <a:pt x="42" y="51"/>
                </a:cubicBezTo>
                <a:cubicBezTo>
                  <a:pt x="42" y="44"/>
                  <a:pt x="42" y="44"/>
                  <a:pt x="42" y="44"/>
                </a:cubicBezTo>
                <a:cubicBezTo>
                  <a:pt x="39" y="44"/>
                  <a:pt x="39" y="44"/>
                  <a:pt x="39" y="44"/>
                </a:cubicBezTo>
                <a:close/>
                <a:moveTo>
                  <a:pt x="46" y="70"/>
                </a:moveTo>
                <a:cubicBezTo>
                  <a:pt x="45" y="69"/>
                  <a:pt x="45" y="69"/>
                  <a:pt x="45" y="68"/>
                </a:cubicBezTo>
                <a:cubicBezTo>
                  <a:pt x="49" y="63"/>
                  <a:pt x="53" y="57"/>
                  <a:pt x="57" y="51"/>
                </a:cubicBezTo>
                <a:cubicBezTo>
                  <a:pt x="56" y="50"/>
                  <a:pt x="55" y="49"/>
                  <a:pt x="54" y="49"/>
                </a:cubicBezTo>
                <a:cubicBezTo>
                  <a:pt x="49" y="54"/>
                  <a:pt x="45" y="60"/>
                  <a:pt x="41" y="67"/>
                </a:cubicBezTo>
                <a:cubicBezTo>
                  <a:pt x="40" y="66"/>
                  <a:pt x="39" y="66"/>
                  <a:pt x="38" y="67"/>
                </a:cubicBezTo>
                <a:cubicBezTo>
                  <a:pt x="35" y="68"/>
                  <a:pt x="33" y="72"/>
                  <a:pt x="35" y="75"/>
                </a:cubicBezTo>
                <a:cubicBezTo>
                  <a:pt x="36" y="78"/>
                  <a:pt x="40" y="79"/>
                  <a:pt x="43" y="78"/>
                </a:cubicBezTo>
                <a:cubicBezTo>
                  <a:pt x="43" y="78"/>
                  <a:pt x="43" y="77"/>
                  <a:pt x="44" y="77"/>
                </a:cubicBezTo>
                <a:cubicBezTo>
                  <a:pt x="48" y="79"/>
                  <a:pt x="53" y="81"/>
                  <a:pt x="58" y="82"/>
                </a:cubicBezTo>
                <a:cubicBezTo>
                  <a:pt x="58" y="80"/>
                  <a:pt x="59" y="79"/>
                  <a:pt x="59" y="78"/>
                </a:cubicBezTo>
                <a:cubicBezTo>
                  <a:pt x="55" y="76"/>
                  <a:pt x="51" y="74"/>
                  <a:pt x="46" y="73"/>
                </a:cubicBezTo>
                <a:cubicBezTo>
                  <a:pt x="46" y="72"/>
                  <a:pt x="46" y="71"/>
                  <a:pt x="46" y="70"/>
                </a:cubicBezTo>
                <a:close/>
                <a:moveTo>
                  <a:pt x="61" y="51"/>
                </a:moveTo>
                <a:cubicBezTo>
                  <a:pt x="56" y="45"/>
                  <a:pt x="49" y="42"/>
                  <a:pt x="41" y="42"/>
                </a:cubicBezTo>
                <a:cubicBezTo>
                  <a:pt x="32" y="42"/>
                  <a:pt x="25" y="45"/>
                  <a:pt x="20" y="51"/>
                </a:cubicBezTo>
                <a:cubicBezTo>
                  <a:pt x="14" y="56"/>
                  <a:pt x="11" y="63"/>
                  <a:pt x="11" y="72"/>
                </a:cubicBezTo>
                <a:cubicBezTo>
                  <a:pt x="11" y="80"/>
                  <a:pt x="14" y="87"/>
                  <a:pt x="20" y="92"/>
                </a:cubicBezTo>
                <a:cubicBezTo>
                  <a:pt x="25" y="98"/>
                  <a:pt x="32" y="101"/>
                  <a:pt x="41" y="101"/>
                </a:cubicBezTo>
                <a:cubicBezTo>
                  <a:pt x="49" y="101"/>
                  <a:pt x="56" y="98"/>
                  <a:pt x="61" y="92"/>
                </a:cubicBezTo>
                <a:cubicBezTo>
                  <a:pt x="67" y="87"/>
                  <a:pt x="70" y="80"/>
                  <a:pt x="70" y="72"/>
                </a:cubicBezTo>
                <a:cubicBezTo>
                  <a:pt x="70" y="63"/>
                  <a:pt x="67" y="56"/>
                  <a:pt x="61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/>
          </a:p>
        </p:txBody>
      </p:sp>
      <p:sp>
        <p:nvSpPr>
          <p:cNvPr id="2" name="文本框 1"/>
          <p:cNvSpPr txBox="1"/>
          <p:nvPr/>
        </p:nvSpPr>
        <p:spPr>
          <a:xfrm>
            <a:off x="384810" y="1196975"/>
            <a:ext cx="8620294" cy="20135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党的二十大报告提出了推动绿色发展、促进人与自然和谐共生的重要任务。习近平总书记强调了现代化应该体现人与自然和谐共生，强调了生态文明建设与物质文明建设同步推进。</a:t>
            </a: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公民生态环境行为规范十条》的发布将有力改进公民生态环境行为，引导公民成为生态文明的践行者，推动形成人与自然和谐发展现代化建设新格局。这对于引导公民形成绿色低碳的生活与工作方式，强化生态环境意识，共建美丽中国具有重要意义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7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12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17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22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27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32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37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42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4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52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57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62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67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72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77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82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87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92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97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102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107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 prLst="">
                                      <p:cBhvr>
                                        <p:cTn id="112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/>
      <p:bldP spid="89" grpId="0"/>
      <p:bldP spid="90" grpId="0"/>
      <p:bldP spid="91" grpId="0"/>
      <p:bldP spid="92" grpId="0"/>
      <p:bldP spid="93" grpId="0"/>
      <p:bldP spid="94" grpId="0" animBg="1"/>
      <p:bldP spid="95" grpId="0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51883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/>
        </p:nvSpPr>
        <p:spPr>
          <a:xfrm>
            <a:off x="4005087" y="-2"/>
            <a:ext cx="8061521" cy="6858001"/>
          </a:xfrm>
          <a:custGeom>
            <a:avLst/>
            <a:gdLst>
              <a:gd name="connsiteX0" fmla="*/ 0 w 8061521"/>
              <a:gd name="connsiteY0" fmla="*/ 0 h 6858001"/>
              <a:gd name="connsiteX1" fmla="*/ 3786606 w 8061521"/>
              <a:gd name="connsiteY1" fmla="*/ 0 h 6858001"/>
              <a:gd name="connsiteX2" fmla="*/ 8061521 w 8061521"/>
              <a:gd name="connsiteY2" fmla="*/ 0 h 6858001"/>
              <a:gd name="connsiteX3" fmla="*/ 8061521 w 8061521"/>
              <a:gd name="connsiteY3" fmla="*/ 6858000 h 6858001"/>
              <a:gd name="connsiteX4" fmla="*/ 3786606 w 8061521"/>
              <a:gd name="connsiteY4" fmla="*/ 6858000 h 6858001"/>
              <a:gd name="connsiteX5" fmla="*/ 3786606 w 8061521"/>
              <a:gd name="connsiteY5" fmla="*/ 6858001 h 6858001"/>
              <a:gd name="connsiteX6" fmla="*/ 101154 w 8061521"/>
              <a:gd name="connsiteY6" fmla="*/ 6858001 h 6858001"/>
              <a:gd name="connsiteX7" fmla="*/ 122661 w 8061521"/>
              <a:gd name="connsiteY7" fmla="*/ 6688748 h 6858001"/>
              <a:gd name="connsiteX8" fmla="*/ 3685469 w 8061521"/>
              <a:gd name="connsiteY8" fmla="*/ 3470462 h 6858001"/>
              <a:gd name="connsiteX9" fmla="*/ 3786606 w 8061521"/>
              <a:gd name="connsiteY9" fmla="*/ 3467904 h 6858001"/>
              <a:gd name="connsiteX10" fmla="*/ 3786606 w 8061521"/>
              <a:gd name="connsiteY10" fmla="*/ 3465514 h 6858001"/>
              <a:gd name="connsiteX11" fmla="*/ 3953 w 8061521"/>
              <a:gd name="connsiteY11" fmla="*/ 5199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61521" h="6858001">
                <a:moveTo>
                  <a:pt x="0" y="0"/>
                </a:moveTo>
                <a:lnTo>
                  <a:pt x="3786606" y="0"/>
                </a:lnTo>
                <a:lnTo>
                  <a:pt x="8061521" y="0"/>
                </a:lnTo>
                <a:lnTo>
                  <a:pt x="8061521" y="6858000"/>
                </a:lnTo>
                <a:lnTo>
                  <a:pt x="3786606" y="6858000"/>
                </a:lnTo>
                <a:lnTo>
                  <a:pt x="3786606" y="6858001"/>
                </a:lnTo>
                <a:lnTo>
                  <a:pt x="101154" y="6858001"/>
                </a:lnTo>
                <a:lnTo>
                  <a:pt x="122661" y="6688748"/>
                </a:lnTo>
                <a:cubicBezTo>
                  <a:pt x="391917" y="4926564"/>
                  <a:pt x="1870878" y="3562444"/>
                  <a:pt x="3685469" y="3470462"/>
                </a:cubicBezTo>
                <a:lnTo>
                  <a:pt x="3786606" y="3467904"/>
                </a:lnTo>
                <a:lnTo>
                  <a:pt x="3786606" y="3465514"/>
                </a:lnTo>
                <a:cubicBezTo>
                  <a:pt x="1817910" y="3465514"/>
                  <a:pt x="198668" y="1969316"/>
                  <a:pt x="3953" y="5199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任意多边形: 形状 11"/>
          <p:cNvSpPr/>
          <p:nvPr/>
        </p:nvSpPr>
        <p:spPr>
          <a:xfrm>
            <a:off x="4130479" y="-1"/>
            <a:ext cx="8061521" cy="6858001"/>
          </a:xfrm>
          <a:custGeom>
            <a:avLst/>
            <a:gdLst>
              <a:gd name="connsiteX0" fmla="*/ 0 w 8061521"/>
              <a:gd name="connsiteY0" fmla="*/ 0 h 6858001"/>
              <a:gd name="connsiteX1" fmla="*/ 3786606 w 8061521"/>
              <a:gd name="connsiteY1" fmla="*/ 0 h 6858001"/>
              <a:gd name="connsiteX2" fmla="*/ 8061521 w 8061521"/>
              <a:gd name="connsiteY2" fmla="*/ 0 h 6858001"/>
              <a:gd name="connsiteX3" fmla="*/ 8061521 w 8061521"/>
              <a:gd name="connsiteY3" fmla="*/ 6858000 h 6858001"/>
              <a:gd name="connsiteX4" fmla="*/ 3786606 w 8061521"/>
              <a:gd name="connsiteY4" fmla="*/ 6858000 h 6858001"/>
              <a:gd name="connsiteX5" fmla="*/ 3786606 w 8061521"/>
              <a:gd name="connsiteY5" fmla="*/ 6858001 h 6858001"/>
              <a:gd name="connsiteX6" fmla="*/ 101154 w 8061521"/>
              <a:gd name="connsiteY6" fmla="*/ 6858001 h 6858001"/>
              <a:gd name="connsiteX7" fmla="*/ 122661 w 8061521"/>
              <a:gd name="connsiteY7" fmla="*/ 6688748 h 6858001"/>
              <a:gd name="connsiteX8" fmla="*/ 3685469 w 8061521"/>
              <a:gd name="connsiteY8" fmla="*/ 3470462 h 6858001"/>
              <a:gd name="connsiteX9" fmla="*/ 3786606 w 8061521"/>
              <a:gd name="connsiteY9" fmla="*/ 3467904 h 6858001"/>
              <a:gd name="connsiteX10" fmla="*/ 3786606 w 8061521"/>
              <a:gd name="connsiteY10" fmla="*/ 3465514 h 6858001"/>
              <a:gd name="connsiteX11" fmla="*/ 3953 w 8061521"/>
              <a:gd name="connsiteY11" fmla="*/ 5199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61521" h="6858001">
                <a:moveTo>
                  <a:pt x="0" y="0"/>
                </a:moveTo>
                <a:lnTo>
                  <a:pt x="3786606" y="0"/>
                </a:lnTo>
                <a:lnTo>
                  <a:pt x="8061521" y="0"/>
                </a:lnTo>
                <a:lnTo>
                  <a:pt x="8061521" y="6858000"/>
                </a:lnTo>
                <a:lnTo>
                  <a:pt x="3786606" y="6858000"/>
                </a:lnTo>
                <a:lnTo>
                  <a:pt x="3786606" y="6858001"/>
                </a:lnTo>
                <a:lnTo>
                  <a:pt x="101154" y="6858001"/>
                </a:lnTo>
                <a:lnTo>
                  <a:pt x="122661" y="6688748"/>
                </a:lnTo>
                <a:cubicBezTo>
                  <a:pt x="391917" y="4926564"/>
                  <a:pt x="1870878" y="3562444"/>
                  <a:pt x="3685469" y="3470462"/>
                </a:cubicBezTo>
                <a:lnTo>
                  <a:pt x="3786606" y="3467904"/>
                </a:lnTo>
                <a:lnTo>
                  <a:pt x="3786606" y="3465514"/>
                </a:lnTo>
                <a:cubicBezTo>
                  <a:pt x="1817910" y="3465514"/>
                  <a:pt x="198668" y="1969316"/>
                  <a:pt x="3953" y="519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flipH="1">
            <a:off x="12041529" y="435228"/>
            <a:ext cx="150471" cy="50232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6327775" y="407670"/>
            <a:ext cx="5306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华文琥珀" panose="02010800040101010101" charset="-122"/>
                <a:ea typeface="华文琥珀" panose="02010800040101010101" charset="-122"/>
                <a:cs typeface="华文琥珀" panose="02010800040101010101" charset="-122"/>
              </a:rPr>
              <a:t>大力推动生活方式绿色化 加快推进生态文明建设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462010" y="844550"/>
            <a:ext cx="357949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-----《关于加快推动生活方式绿色化的实施意见》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8537033" y="1451870"/>
            <a:ext cx="676911" cy="676911"/>
            <a:chOff x="8186513" y="2114960"/>
            <a:chExt cx="676911" cy="676911"/>
          </a:xfrm>
        </p:grpSpPr>
        <p:sp>
          <p:nvSpPr>
            <p:cNvPr id="23" name="椭圆 22"/>
            <p:cNvSpPr/>
            <p:nvPr/>
          </p:nvSpPr>
          <p:spPr>
            <a:xfrm>
              <a:off x="8186513" y="2114960"/>
              <a:ext cx="676911" cy="676911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  <p:sp>
          <p:nvSpPr>
            <p:cNvPr id="24" name="Freeform 21"/>
            <p:cNvSpPr>
              <a:spLocks noEditPoints="1"/>
            </p:cNvSpPr>
            <p:nvPr/>
          </p:nvSpPr>
          <p:spPr>
            <a:xfrm>
              <a:off x="8335119" y="2265185"/>
              <a:ext cx="379697" cy="372835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/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8194675" y="2346960"/>
            <a:ext cx="3634740" cy="37014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推动生活方式绿色化将深刻改变社会治理、思想观念、生活方式，并助力经济绿色转型，为构建生态文明和美丽中国奠定社会基础。生活方式绿色化需要全面覆盖各行各业，强调重点、关键和典型，加强宣传，有序推进。然而，实现绿色生活方式是一项长期系统工程，需要协调各方、加强部门协作，并动员全社会参与，目前仍存在一些难点问题。这是一个社会变革过程，需协调改变消费理念、制定政策、推动全民参与和完善保障措施。</a:t>
            </a:r>
          </a:p>
        </p:txBody>
      </p:sp>
      <p:cxnSp>
        <p:nvCxnSpPr>
          <p:cNvPr id="39" name="直接连接符 38"/>
          <p:cNvCxnSpPr/>
          <p:nvPr/>
        </p:nvCxnSpPr>
        <p:spPr>
          <a:xfrm>
            <a:off x="4526280" y="1188720"/>
            <a:ext cx="8717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240"/>
            <a:ext cx="12192000" cy="746446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929640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29640" y="0"/>
            <a:ext cx="92964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59280" y="0"/>
            <a:ext cx="92964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788920" y="0"/>
            <a:ext cx="92964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718560" y="0"/>
            <a:ext cx="92964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648200" y="0"/>
            <a:ext cx="929640" cy="68580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577840" y="0"/>
            <a:ext cx="929640" cy="685800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507480" y="-15240"/>
            <a:ext cx="92964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437120" y="-15240"/>
            <a:ext cx="929640" cy="6858000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657043" y="-202585"/>
            <a:ext cx="2746266" cy="2862322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80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03</a:t>
            </a:r>
            <a:endParaRPr lang="zh-CN" altLang="en-US" sz="180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1040" y="2382589"/>
            <a:ext cx="4282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现状分析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WNkMjYxZTkxMWYyNGRkODc1NmVjZmI3OTZiNWZhZTg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813</Words>
  <Application>Microsoft Office PowerPoint</Application>
  <PresentationFormat>宽屏</PresentationFormat>
  <Paragraphs>68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等线 Light</vt:lpstr>
      <vt:lpstr>方正粗黑宋简体</vt:lpstr>
      <vt:lpstr>华文琥珀</vt:lpstr>
      <vt:lpstr>思源黑体 CN Normal</vt:lpstr>
      <vt:lpstr>微软雅黑</vt:lpstr>
      <vt:lpstr>Arial</vt:lpstr>
      <vt:lpstr>Office 主题​​</vt:lpstr>
      <vt:lpstr>生态文明建设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迪仔 史</dc:creator>
  <cp:lastModifiedBy>Roy Roy</cp:lastModifiedBy>
  <cp:revision>13</cp:revision>
  <dcterms:created xsi:type="dcterms:W3CDTF">2023-11-12T12:57:00Z</dcterms:created>
  <dcterms:modified xsi:type="dcterms:W3CDTF">2024-01-11T12:38:32Z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2E63B0E32CC245F6B2A91946DB7D746C_12</vt:lpwstr>
  </property>
  <property fmtid="{D5CDD505-2E9C-101B-9397-08002B2CF9AE}" pid="3" name="KSOProductBuildVer">
    <vt:lpwstr>2052-12.1.0.15933</vt:lpwstr>
  </property>
</Properties>
</file>

<file path=docProps/thumbnail.jpeg>
</file>